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0"/>
  </p:notesMasterIdLst>
  <p:sldIdLst>
    <p:sldId id="257" r:id="rId5"/>
    <p:sldId id="262" r:id="rId6"/>
    <p:sldId id="288" r:id="rId7"/>
    <p:sldId id="263" r:id="rId8"/>
    <p:sldId id="292" r:id="rId9"/>
    <p:sldId id="290" r:id="rId10"/>
    <p:sldId id="306" r:id="rId11"/>
    <p:sldId id="308" r:id="rId12"/>
    <p:sldId id="293" r:id="rId13"/>
    <p:sldId id="295" r:id="rId14"/>
    <p:sldId id="303" r:id="rId15"/>
    <p:sldId id="297" r:id="rId16"/>
    <p:sldId id="296" r:id="rId17"/>
    <p:sldId id="294" r:id="rId18"/>
    <p:sldId id="305" r:id="rId19"/>
    <p:sldId id="304" r:id="rId20"/>
    <p:sldId id="298" r:id="rId21"/>
    <p:sldId id="299" r:id="rId22"/>
    <p:sldId id="307" r:id="rId23"/>
    <p:sldId id="264" r:id="rId24"/>
    <p:sldId id="265" r:id="rId25"/>
    <p:sldId id="266" r:id="rId26"/>
    <p:sldId id="289" r:id="rId27"/>
    <p:sldId id="267" r:id="rId28"/>
    <p:sldId id="270" r:id="rId29"/>
    <p:sldId id="259" r:id="rId30"/>
    <p:sldId id="271" r:id="rId31"/>
    <p:sldId id="272" r:id="rId32"/>
    <p:sldId id="309" r:id="rId33"/>
    <p:sldId id="310" r:id="rId34"/>
    <p:sldId id="273" r:id="rId35"/>
    <p:sldId id="274" r:id="rId36"/>
    <p:sldId id="275" r:id="rId37"/>
    <p:sldId id="276" r:id="rId38"/>
    <p:sldId id="278" r:id="rId39"/>
    <p:sldId id="260" r:id="rId40"/>
    <p:sldId id="279" r:id="rId41"/>
    <p:sldId id="280" r:id="rId42"/>
    <p:sldId id="281" r:id="rId43"/>
    <p:sldId id="282" r:id="rId44"/>
    <p:sldId id="283" r:id="rId45"/>
    <p:sldId id="284" r:id="rId46"/>
    <p:sldId id="285" r:id="rId47"/>
    <p:sldId id="261" r:id="rId48"/>
    <p:sldId id="28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2A51D-CC04-4A94-9F0A-8D40E6ED6845}" v="76" dt="2023-04-05T07:29:11.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60"/>
  </p:normalViewPr>
  <p:slideViewPr>
    <p:cSldViewPr snapToGrid="0">
      <p:cViewPr varScale="1">
        <p:scale>
          <a:sx n="67" d="100"/>
          <a:sy n="67" d="100"/>
        </p:scale>
        <p:origin x="70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Boyle" userId="d9b56a88-033b-4a44-ac2f-90033edd932b" providerId="ADAL" clId="{A792A51D-CC04-4A94-9F0A-8D40E6ED6845}"/>
    <pc:docChg chg="modSld">
      <pc:chgData name="James Boyle" userId="d9b56a88-033b-4a44-ac2f-90033edd932b" providerId="ADAL" clId="{A792A51D-CC04-4A94-9F0A-8D40E6ED6845}" dt="2023-04-05T07:34:26.114" v="449" actId="207"/>
      <pc:docMkLst>
        <pc:docMk/>
      </pc:docMkLst>
      <pc:sldChg chg="modSp mod">
        <pc:chgData name="James Boyle" userId="d9b56a88-033b-4a44-ac2f-90033edd932b" providerId="ADAL" clId="{A792A51D-CC04-4A94-9F0A-8D40E6ED6845}" dt="2023-04-04T12:49:48.842" v="445" actId="20577"/>
        <pc:sldMkLst>
          <pc:docMk/>
          <pc:sldMk cId="228077596" sldId="257"/>
        </pc:sldMkLst>
        <pc:spChg chg="mod">
          <ac:chgData name="James Boyle" userId="d9b56a88-033b-4a44-ac2f-90033edd932b" providerId="ADAL" clId="{A792A51D-CC04-4A94-9F0A-8D40E6ED6845}" dt="2023-04-04T12:49:48.842" v="445" actId="20577"/>
          <ac:spMkLst>
            <pc:docMk/>
            <pc:sldMk cId="228077596" sldId="257"/>
            <ac:spMk id="3075" creationId="{00000000-0000-0000-0000-000000000000}"/>
          </ac:spMkLst>
        </pc:spChg>
      </pc:sldChg>
      <pc:sldChg chg="modSp mod">
        <pc:chgData name="James Boyle" userId="d9b56a88-033b-4a44-ac2f-90033edd932b" providerId="ADAL" clId="{A792A51D-CC04-4A94-9F0A-8D40E6ED6845}" dt="2023-03-08T10:12:52.920" v="158" actId="20577"/>
        <pc:sldMkLst>
          <pc:docMk/>
          <pc:sldMk cId="2175581445" sldId="259"/>
        </pc:sldMkLst>
        <pc:spChg chg="mod">
          <ac:chgData name="James Boyle" userId="d9b56a88-033b-4a44-ac2f-90033edd932b" providerId="ADAL" clId="{A792A51D-CC04-4A94-9F0A-8D40E6ED6845}" dt="2023-03-08T10:12:52.920" v="158" actId="20577"/>
          <ac:spMkLst>
            <pc:docMk/>
            <pc:sldMk cId="2175581445" sldId="259"/>
            <ac:spMk id="2" creationId="{00000000-0000-0000-0000-000000000000}"/>
          </ac:spMkLst>
        </pc:spChg>
      </pc:sldChg>
      <pc:sldChg chg="modSp mod">
        <pc:chgData name="James Boyle" userId="d9b56a88-033b-4a44-ac2f-90033edd932b" providerId="ADAL" clId="{A792A51D-CC04-4A94-9F0A-8D40E6ED6845}" dt="2023-03-08T10:17:11.150" v="217" actId="20577"/>
        <pc:sldMkLst>
          <pc:docMk/>
          <pc:sldMk cId="1655807557" sldId="262"/>
        </pc:sldMkLst>
        <pc:spChg chg="mod">
          <ac:chgData name="James Boyle" userId="d9b56a88-033b-4a44-ac2f-90033edd932b" providerId="ADAL" clId="{A792A51D-CC04-4A94-9F0A-8D40E6ED6845}" dt="2023-03-08T10:17:11.150" v="217" actId="20577"/>
          <ac:spMkLst>
            <pc:docMk/>
            <pc:sldMk cId="1655807557" sldId="262"/>
            <ac:spMk id="4099" creationId="{00000000-0000-0000-0000-000000000000}"/>
          </ac:spMkLst>
        </pc:spChg>
      </pc:sldChg>
      <pc:sldChg chg="modSp">
        <pc:chgData name="James Boyle" userId="d9b56a88-033b-4a44-ac2f-90033edd932b" providerId="ADAL" clId="{A792A51D-CC04-4A94-9F0A-8D40E6ED6845}" dt="2023-03-08T10:15:01.457" v="163" actId="20577"/>
        <pc:sldMkLst>
          <pc:docMk/>
          <pc:sldMk cId="1570607042" sldId="263"/>
        </pc:sldMkLst>
        <pc:spChg chg="mod">
          <ac:chgData name="James Boyle" userId="d9b56a88-033b-4a44-ac2f-90033edd932b" providerId="ADAL" clId="{A792A51D-CC04-4A94-9F0A-8D40E6ED6845}" dt="2023-03-08T10:15:01.457" v="163" actId="20577"/>
          <ac:spMkLst>
            <pc:docMk/>
            <pc:sldMk cId="1570607042" sldId="263"/>
            <ac:spMk id="163843" creationId="{00000000-0000-0000-0000-000000000000}"/>
          </ac:spMkLst>
        </pc:spChg>
      </pc:sldChg>
      <pc:sldChg chg="modSp mod">
        <pc:chgData name="James Boyle" userId="d9b56a88-033b-4a44-ac2f-90033edd932b" providerId="ADAL" clId="{A792A51D-CC04-4A94-9F0A-8D40E6ED6845}" dt="2023-03-08T10:12:22.929" v="148" actId="20577"/>
        <pc:sldMkLst>
          <pc:docMk/>
          <pc:sldMk cId="3138766941" sldId="286"/>
        </pc:sldMkLst>
        <pc:spChg chg="mod">
          <ac:chgData name="James Boyle" userId="d9b56a88-033b-4a44-ac2f-90033edd932b" providerId="ADAL" clId="{A792A51D-CC04-4A94-9F0A-8D40E6ED6845}" dt="2023-03-08T10:11:33.743" v="64" actId="20577"/>
          <ac:spMkLst>
            <pc:docMk/>
            <pc:sldMk cId="3138766941" sldId="286"/>
            <ac:spMk id="2" creationId="{00000000-0000-0000-0000-000000000000}"/>
          </ac:spMkLst>
        </pc:spChg>
        <pc:spChg chg="mod">
          <ac:chgData name="James Boyle" userId="d9b56a88-033b-4a44-ac2f-90033edd932b" providerId="ADAL" clId="{A792A51D-CC04-4A94-9F0A-8D40E6ED6845}" dt="2023-03-08T10:12:22.929" v="148" actId="20577"/>
          <ac:spMkLst>
            <pc:docMk/>
            <pc:sldMk cId="3138766941" sldId="286"/>
            <ac:spMk id="3" creationId="{00000000-0000-0000-0000-000000000000}"/>
          </ac:spMkLst>
        </pc:spChg>
      </pc:sldChg>
      <pc:sldChg chg="modSp modAnim">
        <pc:chgData name="James Boyle" userId="d9b56a88-033b-4a44-ac2f-90033edd932b" providerId="ADAL" clId="{A792A51D-CC04-4A94-9F0A-8D40E6ED6845}" dt="2023-03-17T15:43:47.809" v="359" actId="20577"/>
        <pc:sldMkLst>
          <pc:docMk/>
          <pc:sldMk cId="1763307242" sldId="293"/>
        </pc:sldMkLst>
        <pc:spChg chg="mod">
          <ac:chgData name="James Boyle" userId="d9b56a88-033b-4a44-ac2f-90033edd932b" providerId="ADAL" clId="{A792A51D-CC04-4A94-9F0A-8D40E6ED6845}" dt="2023-03-17T15:43:47.809" v="359" actId="20577"/>
          <ac:spMkLst>
            <pc:docMk/>
            <pc:sldMk cId="1763307242" sldId="293"/>
            <ac:spMk id="3" creationId="{156A61C2-D63A-4A5D-8ED1-DBBB64B97CBC}"/>
          </ac:spMkLst>
        </pc:spChg>
      </pc:sldChg>
      <pc:sldChg chg="modSp mod">
        <pc:chgData name="James Boyle" userId="d9b56a88-033b-4a44-ac2f-90033edd932b" providerId="ADAL" clId="{A792A51D-CC04-4A94-9F0A-8D40E6ED6845}" dt="2023-04-05T07:34:26.114" v="449" actId="207"/>
        <pc:sldMkLst>
          <pc:docMk/>
          <pc:sldMk cId="540344445" sldId="307"/>
        </pc:sldMkLst>
        <pc:spChg chg="mod">
          <ac:chgData name="James Boyle" userId="d9b56a88-033b-4a44-ac2f-90033edd932b" providerId="ADAL" clId="{A792A51D-CC04-4A94-9F0A-8D40E6ED6845}" dt="2023-04-05T07:34:26.114" v="449" actId="207"/>
          <ac:spMkLst>
            <pc:docMk/>
            <pc:sldMk cId="540344445" sldId="307"/>
            <ac:spMk id="3" creationId="{EFB37D4A-01C0-46BD-8AB3-00A7B34491B7}"/>
          </ac:spMkLst>
        </pc:spChg>
      </pc:sldChg>
      <pc:sldChg chg="modSp mod">
        <pc:chgData name="James Boyle" userId="d9b56a88-033b-4a44-ac2f-90033edd932b" providerId="ADAL" clId="{A792A51D-CC04-4A94-9F0A-8D40E6ED6845}" dt="2023-03-29T17:12:15.780" v="361" actId="20577"/>
        <pc:sldMkLst>
          <pc:docMk/>
          <pc:sldMk cId="3608065103" sldId="308"/>
        </pc:sldMkLst>
        <pc:spChg chg="mod">
          <ac:chgData name="James Boyle" userId="d9b56a88-033b-4a44-ac2f-90033edd932b" providerId="ADAL" clId="{A792A51D-CC04-4A94-9F0A-8D40E6ED6845}" dt="2023-03-29T17:12:15.780" v="361" actId="20577"/>
          <ac:spMkLst>
            <pc:docMk/>
            <pc:sldMk cId="3608065103" sldId="308"/>
            <ac:spMk id="2" creationId="{E1BF21D8-E192-4923-AE05-F3E5D84EF5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EEA6E-3ECA-4F38-B2E1-10FF7AA3DBEA}" type="datetimeFigureOut">
              <a:rPr lang="en-GB" smtClean="0"/>
              <a:pPr/>
              <a:t>04/04/2023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0E0C8-B9F0-42DA-B979-08A8BF042EB1}" type="slidenum">
              <a:rPr lang="en-GB" smtClean="0"/>
              <a:pPr/>
              <a:t>‹#›</a:t>
            </a:fld>
            <a:endParaRPr lang="en-GB"/>
          </a:p>
        </p:txBody>
      </p:sp>
    </p:spTree>
    <p:extLst>
      <p:ext uri="{BB962C8B-B14F-4D97-AF65-F5344CB8AC3E}">
        <p14:creationId xmlns:p14="http://schemas.microsoft.com/office/powerpoint/2010/main" val="107905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0C440DE-CBDF-48B7-9144-F6E7AEB34487}" type="slidenum">
              <a:rPr lang="en-GB"/>
              <a:pPr/>
              <a:t>37</a:t>
            </a:fld>
            <a:endParaRPr lang="en-GB"/>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5805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4/4/2023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ottishdental.org/amendment-no-155-to-the-sdr-recruitment-and-retention-allowance/"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lyon3@nhs.scot" TargetMode="External"/><Relationship Id="rId2" Type="http://schemas.openxmlformats.org/officeDocument/2006/relationships/hyperlink" Target="mailto:morag.mcquade@borders.scot.nhs.uk" TargetMode="External"/><Relationship Id="rId1" Type="http://schemas.openxmlformats.org/officeDocument/2006/relationships/slideLayout" Target="../slideLayouts/slideLayout1.xml"/><Relationship Id="rId4" Type="http://schemas.openxmlformats.org/officeDocument/2006/relationships/hyperlink" Target="mailto:antony.visocchi@nhs.sco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dental.recruitment@nes.scot.nhs.uk"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nes.scot.nhs.uk/recruitment/dental-recruitment.aspx" TargetMode="Externa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3" Type="http://schemas.openxmlformats.org/officeDocument/2006/relationships/hyperlink" Target="https://www.oriel.nhs.uk/web" TargetMode="Externa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hyperlink" Target="https://allthetropes.org/wiki/Scotland"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1341439"/>
            <a:ext cx="7772400" cy="2232025"/>
          </a:xfrm>
        </p:spPr>
        <p:txBody>
          <a:bodyPr>
            <a:normAutofit fontScale="90000"/>
          </a:bodyPr>
          <a:lstStyle/>
          <a:p>
            <a:pPr eaLnBrk="1" hangingPunct="1">
              <a:defRPr/>
            </a:pPr>
            <a:r>
              <a:rPr lang="en-US" sz="3200" dirty="0">
                <a:solidFill>
                  <a:srgbClr val="002060"/>
                </a:solidFill>
                <a:latin typeface="+mn-lt"/>
              </a:rPr>
              <a:t>Dental Vocational Training (DVT ) </a:t>
            </a:r>
            <a:br>
              <a:rPr lang="en-US" sz="3200" dirty="0">
                <a:solidFill>
                  <a:srgbClr val="002060"/>
                </a:solidFill>
                <a:latin typeface="+mn-lt"/>
              </a:rPr>
            </a:br>
            <a:r>
              <a:rPr lang="en-US" sz="3200" dirty="0">
                <a:solidFill>
                  <a:srgbClr val="002060"/>
                </a:solidFill>
                <a:latin typeface="+mn-lt"/>
              </a:rPr>
              <a:t>2023 -2024</a:t>
            </a:r>
            <a:br>
              <a:rPr lang="en-US" sz="3200" dirty="0">
                <a:solidFill>
                  <a:srgbClr val="002060"/>
                </a:solidFill>
                <a:latin typeface="+mn-lt"/>
              </a:rPr>
            </a:br>
            <a:br>
              <a:rPr lang="en-US" sz="3200" dirty="0">
                <a:solidFill>
                  <a:srgbClr val="002060"/>
                </a:solidFill>
                <a:latin typeface="+mn-lt"/>
              </a:rPr>
            </a:br>
            <a:r>
              <a:rPr lang="en-US" dirty="0">
                <a:solidFill>
                  <a:schemeClr val="accent2"/>
                </a:solidFill>
              </a:rPr>
              <a:t>Recruitment &amp; Selection Process</a:t>
            </a:r>
            <a:endParaRPr lang="en-GB" dirty="0">
              <a:solidFill>
                <a:srgbClr val="002060"/>
              </a:solidFill>
            </a:endParaRPr>
          </a:p>
        </p:txBody>
      </p:sp>
      <p:sp>
        <p:nvSpPr>
          <p:cNvPr id="3075" name="Rectangle 3"/>
          <p:cNvSpPr>
            <a:spLocks noGrp="1" noChangeArrowheads="1"/>
          </p:cNvSpPr>
          <p:nvPr>
            <p:ph type="subTitle" idx="1"/>
          </p:nvPr>
        </p:nvSpPr>
        <p:spPr>
          <a:xfrm>
            <a:off x="2927350" y="3888606"/>
            <a:ext cx="6400800" cy="1856557"/>
          </a:xfrm>
        </p:spPr>
        <p:txBody>
          <a:bodyPr>
            <a:normAutofit fontScale="92500" lnSpcReduction="20000"/>
          </a:bodyPr>
          <a:lstStyle/>
          <a:p>
            <a:pPr eaLnBrk="1" hangingPunct="1"/>
            <a:r>
              <a:rPr lang="en-US" altLang="en-US" dirty="0"/>
              <a:t>Jimmy Boyle VT Lead</a:t>
            </a:r>
          </a:p>
          <a:p>
            <a:pPr eaLnBrk="1" hangingPunct="1"/>
            <a:r>
              <a:rPr lang="en-US" altLang="en-US" dirty="0"/>
              <a:t>Billy Cameron Assistant Dean West</a:t>
            </a:r>
          </a:p>
          <a:p>
            <a:pPr eaLnBrk="1" hangingPunct="1"/>
            <a:r>
              <a:rPr lang="en-GB" altLang="en-US" dirty="0"/>
              <a:t>Calum Cassie Assistant Dean East/North</a:t>
            </a:r>
          </a:p>
          <a:p>
            <a:pPr eaLnBrk="1" hangingPunct="1"/>
            <a:r>
              <a:rPr lang="en-GB" altLang="en-US" dirty="0"/>
              <a:t>Fiona McFadzean VT adviser</a:t>
            </a:r>
          </a:p>
          <a:p>
            <a:pPr eaLnBrk="1" hangingPunct="1"/>
            <a:r>
              <a:rPr lang="en-GB" altLang="en-US" dirty="0"/>
              <a:t>Ed Bateman VT adviser - Rural</a:t>
            </a:r>
          </a:p>
        </p:txBody>
      </p:sp>
    </p:spTree>
    <p:custDataLst>
      <p:tags r:id="rId1"/>
    </p:custDataLst>
    <p:extLst>
      <p:ext uri="{BB962C8B-B14F-4D97-AF65-F5344CB8AC3E}">
        <p14:creationId xmlns:p14="http://schemas.microsoft.com/office/powerpoint/2010/main" val="22807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244D70C-4721-4D58-9F98-6A92E46745EE}"/>
              </a:ext>
            </a:extLst>
          </p:cNvPr>
          <p:cNvSpPr>
            <a:spLocks noGrp="1" noChangeArrowheads="1"/>
          </p:cNvSpPr>
          <p:nvPr>
            <p:ph type="title"/>
          </p:nvPr>
        </p:nvSpPr>
        <p:spPr>
          <a:xfrm>
            <a:off x="1919289" y="260350"/>
            <a:ext cx="2808287" cy="2592388"/>
          </a:xfrm>
        </p:spPr>
        <p:txBody>
          <a:bodyPr>
            <a:normAutofit fontScale="90000"/>
          </a:bodyPr>
          <a:lstStyle/>
          <a:p>
            <a:pPr algn="l"/>
            <a:r>
              <a:rPr lang="en-GB" altLang="en-US"/>
              <a:t>Outdoor Pursuits</a:t>
            </a:r>
            <a:br>
              <a:rPr lang="en-GB" altLang="en-US" sz="2000"/>
            </a:br>
            <a:r>
              <a:rPr lang="en-GB" altLang="en-US" sz="2000"/>
              <a:t>Hillwalking</a:t>
            </a:r>
            <a:br>
              <a:rPr lang="en-GB" altLang="en-US" sz="2000"/>
            </a:br>
            <a:r>
              <a:rPr lang="en-GB" altLang="en-US" sz="2000"/>
              <a:t>Mountain climbing</a:t>
            </a:r>
            <a:br>
              <a:rPr lang="en-GB" altLang="en-US" sz="2000"/>
            </a:br>
            <a:r>
              <a:rPr lang="en-GB" altLang="en-US" sz="2000"/>
              <a:t>Mountain biking</a:t>
            </a:r>
            <a:br>
              <a:rPr lang="en-GB" altLang="en-US" sz="2000"/>
            </a:br>
            <a:r>
              <a:rPr lang="en-GB" altLang="en-US" sz="2000"/>
              <a:t>Water sports</a:t>
            </a:r>
            <a:br>
              <a:rPr lang="en-GB" altLang="en-US" sz="2000"/>
            </a:br>
            <a:r>
              <a:rPr lang="en-GB" altLang="en-US" sz="2000"/>
              <a:t>Golf</a:t>
            </a:r>
            <a:br>
              <a:rPr lang="en-GB" altLang="en-US" sz="2000"/>
            </a:br>
            <a:r>
              <a:rPr lang="en-GB" altLang="en-US" sz="2000"/>
              <a:t>Skiing / snowboarding</a:t>
            </a:r>
          </a:p>
        </p:txBody>
      </p:sp>
      <p:pic>
        <p:nvPicPr>
          <p:cNvPr id="37891" name="Picture 11" descr="snow-at-cairngorm-nov-2008">
            <a:extLst>
              <a:ext uri="{FF2B5EF4-FFF2-40B4-BE49-F238E27FC236}">
                <a16:creationId xmlns:a16="http://schemas.microsoft.com/office/drawing/2014/main" id="{8DFE5B8E-0FD4-4D89-8422-A52BE7BE83C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03389" y="3068638"/>
            <a:ext cx="2568575" cy="3422650"/>
          </a:xfrm>
          <a:noFill/>
        </p:spPr>
      </p:pic>
      <p:pic>
        <p:nvPicPr>
          <p:cNvPr id="37892" name="Picture 20" descr="mb2">
            <a:extLst>
              <a:ext uri="{FF2B5EF4-FFF2-40B4-BE49-F238E27FC236}">
                <a16:creationId xmlns:a16="http://schemas.microsoft.com/office/drawing/2014/main" id="{0947BA37-7067-4506-AD9B-FC0170383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404814"/>
            <a:ext cx="276701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2" descr="Chris Barley Walk 010">
            <a:extLst>
              <a:ext uri="{FF2B5EF4-FFF2-40B4-BE49-F238E27FC236}">
                <a16:creationId xmlns:a16="http://schemas.microsoft.com/office/drawing/2014/main" id="{512FB94D-3A57-419D-8459-20C77C8CDC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6" y="3186114"/>
            <a:ext cx="29940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5" descr="skiing_kickinghorse_lg">
            <a:extLst>
              <a:ext uri="{FF2B5EF4-FFF2-40B4-BE49-F238E27FC236}">
                <a16:creationId xmlns:a16="http://schemas.microsoft.com/office/drawing/2014/main" id="{642B4F1C-9E17-4D8A-A2A7-CDF1168349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5229226"/>
            <a:ext cx="23050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4" descr="windsurf">
            <a:extLst>
              <a:ext uri="{FF2B5EF4-FFF2-40B4-BE49-F238E27FC236}">
                <a16:creationId xmlns:a16="http://schemas.microsoft.com/office/drawing/2014/main" id="{F4863543-5693-4931-95BD-BE23146D75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1" y="2349501"/>
            <a:ext cx="285432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4" descr="448689">
            <a:extLst>
              <a:ext uri="{FF2B5EF4-FFF2-40B4-BE49-F238E27FC236}">
                <a16:creationId xmlns:a16="http://schemas.microsoft.com/office/drawing/2014/main" id="{659EE7CA-892B-4F3B-A663-251C98A3E2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164" y="4672014"/>
            <a:ext cx="3538537"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0520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742085" y="697375"/>
            <a:ext cx="8534400" cy="3615267"/>
          </a:xfrm>
        </p:spPr>
        <p:txBody>
          <a:bodyPr/>
          <a:lstStyle/>
          <a:p>
            <a:pPr>
              <a:buNone/>
            </a:pPr>
            <a:r>
              <a:rPr lang="en-GB" sz="2800" dirty="0">
                <a:solidFill>
                  <a:schemeClr val="tx1"/>
                </a:solidFill>
              </a:rPr>
              <a:t>Great local communities with vibrant culture and social opportunities</a:t>
            </a:r>
          </a:p>
          <a:p>
            <a:pPr>
              <a:buNone/>
            </a:pPr>
            <a:endParaRPr lang="en-GB" dirty="0"/>
          </a:p>
        </p:txBody>
      </p:sp>
      <p:pic>
        <p:nvPicPr>
          <p:cNvPr id="4" name="Picture 3" descr="12002108_866259176761872_1419800691982567456_n"/>
          <p:cNvPicPr/>
          <p:nvPr/>
        </p:nvPicPr>
        <p:blipFill>
          <a:blip r:embed="rId2"/>
          <a:srcRect/>
          <a:stretch>
            <a:fillRect/>
          </a:stretch>
        </p:blipFill>
        <p:spPr bwMode="auto">
          <a:xfrm>
            <a:off x="6620718" y="3356659"/>
            <a:ext cx="3777205" cy="3501341"/>
          </a:xfrm>
          <a:prstGeom prst="rect">
            <a:avLst/>
          </a:prstGeom>
          <a:noFill/>
          <a:ln w="9525">
            <a:noFill/>
            <a:miter lim="800000"/>
            <a:headEnd/>
            <a:tailEnd/>
          </a:ln>
        </p:spPr>
      </p:pic>
      <p:pic>
        <p:nvPicPr>
          <p:cNvPr id="2050" name="Picture 2" descr="Eden Court Theatre"/>
          <p:cNvPicPr>
            <a:picLocks noChangeAspect="1" noChangeArrowheads="1"/>
          </p:cNvPicPr>
          <p:nvPr/>
        </p:nvPicPr>
        <p:blipFill>
          <a:blip r:embed="rId3"/>
          <a:srcRect/>
          <a:stretch>
            <a:fillRect/>
          </a:stretch>
        </p:blipFill>
        <p:spPr bwMode="auto">
          <a:xfrm>
            <a:off x="752354" y="2801073"/>
            <a:ext cx="5885447" cy="4056927"/>
          </a:xfrm>
          <a:prstGeom prst="rect">
            <a:avLst/>
          </a:prstGeom>
          <a:noFill/>
        </p:spPr>
      </p:pic>
      <p:pic>
        <p:nvPicPr>
          <p:cNvPr id="8" name="Picture 7" descr="Image result for wickerman festival image"/>
          <p:cNvPicPr/>
          <p:nvPr/>
        </p:nvPicPr>
        <p:blipFill>
          <a:blip r:embed="rId4"/>
          <a:srcRect/>
          <a:stretch>
            <a:fillRect/>
          </a:stretch>
        </p:blipFill>
        <p:spPr bwMode="auto">
          <a:xfrm>
            <a:off x="8762035" y="1"/>
            <a:ext cx="3429965" cy="3345084"/>
          </a:xfrm>
          <a:prstGeom prst="rect">
            <a:avLst/>
          </a:prstGeom>
          <a:noFill/>
          <a:ln w="9525">
            <a:noFill/>
            <a:miter lim="800000"/>
            <a:headEnd/>
            <a:tailEnd/>
          </a:ln>
        </p:spPr>
      </p:pic>
      <p:pic>
        <p:nvPicPr>
          <p:cNvPr id="9" name="Picture 8" descr="Image result for belladrum images"/>
          <p:cNvPicPr/>
          <p:nvPr/>
        </p:nvPicPr>
        <p:blipFill>
          <a:blip r:embed="rId5"/>
          <a:srcRect/>
          <a:stretch>
            <a:fillRect/>
          </a:stretch>
        </p:blipFill>
        <p:spPr bwMode="auto">
          <a:xfrm>
            <a:off x="752356" y="0"/>
            <a:ext cx="6827552" cy="174777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B74FEC3-3D85-4A20-925E-9E51B8725DF6}"/>
              </a:ext>
            </a:extLst>
          </p:cNvPr>
          <p:cNvSpPr>
            <a:spLocks noGrp="1" noChangeArrowheads="1"/>
          </p:cNvSpPr>
          <p:nvPr>
            <p:ph type="title"/>
          </p:nvPr>
        </p:nvSpPr>
        <p:spPr>
          <a:xfrm>
            <a:off x="1992313" y="260350"/>
            <a:ext cx="6934200" cy="1143000"/>
          </a:xfrm>
        </p:spPr>
        <p:txBody>
          <a:bodyPr/>
          <a:lstStyle/>
          <a:p>
            <a:r>
              <a:rPr lang="en-GB" altLang="en-US"/>
              <a:t>Friday night in Lerwick</a:t>
            </a:r>
          </a:p>
        </p:txBody>
      </p:sp>
      <p:pic>
        <p:nvPicPr>
          <p:cNvPr id="39939" name="Picture 4" descr="seniorprocession">
            <a:extLst>
              <a:ext uri="{FF2B5EF4-FFF2-40B4-BE49-F238E27FC236}">
                <a16:creationId xmlns:a16="http://schemas.microsoft.com/office/drawing/2014/main" id="{F0FDB1C4-DCBF-476D-A743-25220B7D450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56508" y="1171355"/>
            <a:ext cx="8423564" cy="5577686"/>
          </a:xfrm>
          <a:noFill/>
        </p:spPr>
      </p:pic>
    </p:spTree>
    <p:custDataLst>
      <p:tags r:id="rId1"/>
    </p:custDataLst>
    <p:extLst>
      <p:ext uri="{BB962C8B-B14F-4D97-AF65-F5344CB8AC3E}">
        <p14:creationId xmlns:p14="http://schemas.microsoft.com/office/powerpoint/2010/main" val="301811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6188763-3AD3-4057-8BD8-7DD7C21D1A2D}"/>
              </a:ext>
            </a:extLst>
          </p:cNvPr>
          <p:cNvSpPr>
            <a:spLocks noGrp="1" noChangeArrowheads="1"/>
          </p:cNvSpPr>
          <p:nvPr>
            <p:ph type="title"/>
          </p:nvPr>
        </p:nvSpPr>
        <p:spPr>
          <a:xfrm>
            <a:off x="2279650" y="260350"/>
            <a:ext cx="6934200" cy="1143000"/>
          </a:xfrm>
        </p:spPr>
        <p:txBody>
          <a:bodyPr>
            <a:normAutofit fontScale="90000"/>
          </a:bodyPr>
          <a:lstStyle/>
          <a:p>
            <a:r>
              <a:rPr lang="en-GB" altLang="en-US" dirty="0"/>
              <a:t>Recently announced incentive for VDPs</a:t>
            </a:r>
          </a:p>
        </p:txBody>
      </p:sp>
      <p:sp>
        <p:nvSpPr>
          <p:cNvPr id="4" name="TextBox 3">
            <a:extLst>
              <a:ext uri="{FF2B5EF4-FFF2-40B4-BE49-F238E27FC236}">
                <a16:creationId xmlns:a16="http://schemas.microsoft.com/office/drawing/2014/main" id="{9F34E36F-F7F6-47C1-B24F-183079F6265A}"/>
              </a:ext>
            </a:extLst>
          </p:cNvPr>
          <p:cNvSpPr txBox="1"/>
          <p:nvPr/>
        </p:nvSpPr>
        <p:spPr>
          <a:xfrm>
            <a:off x="2197768" y="1949116"/>
            <a:ext cx="7355306" cy="2308324"/>
          </a:xfrm>
          <a:prstGeom prst="rect">
            <a:avLst/>
          </a:prstGeom>
          <a:noFill/>
        </p:spPr>
        <p:txBody>
          <a:bodyPr wrap="square" rtlCol="0">
            <a:spAutoFit/>
          </a:bodyPr>
          <a:lstStyle/>
          <a:p>
            <a:r>
              <a:rPr lang="en-GB" dirty="0"/>
              <a:t>Scottish Statement of Dental Remuneration</a:t>
            </a:r>
          </a:p>
          <a:p>
            <a:endParaRPr lang="en-GB" dirty="0"/>
          </a:p>
          <a:p>
            <a:r>
              <a:rPr lang="en-GB" sz="1800" b="0" i="0" u="sng" strike="noStrike" dirty="0">
                <a:solidFill>
                  <a:srgbClr val="0563C1"/>
                </a:solidFill>
                <a:effectLst/>
                <a:latin typeface="Source Sans Pro" panose="020B0503030403020204" pitchFamily="34" charset="0"/>
                <a:hlinkClick r:id="rId3"/>
              </a:rPr>
              <a:t>PCA(D)(2022)2 Amendment No 155</a:t>
            </a:r>
            <a:r>
              <a:rPr lang="en-GB" sz="1800" b="0" i="0" dirty="0">
                <a:solidFill>
                  <a:srgbClr val="000000"/>
                </a:solidFill>
                <a:effectLst/>
                <a:latin typeface="Source Sans Pro" panose="020B0503030403020204" pitchFamily="34" charset="0"/>
              </a:rPr>
              <a:t> </a:t>
            </a:r>
          </a:p>
          <a:p>
            <a:endParaRPr lang="en-GB" dirty="0">
              <a:solidFill>
                <a:srgbClr val="000000"/>
              </a:solidFill>
              <a:latin typeface="Source Sans Pro" panose="020B0503030403020204" pitchFamily="34" charset="0"/>
            </a:endParaRPr>
          </a:p>
          <a:p>
            <a:r>
              <a:rPr lang="en-GB" dirty="0">
                <a:solidFill>
                  <a:srgbClr val="000000"/>
                </a:solidFill>
                <a:latin typeface="Source Sans Pro" panose="020B0503030403020204" pitchFamily="34" charset="0"/>
              </a:rPr>
              <a:t>Scottishdental.org</a:t>
            </a:r>
          </a:p>
          <a:p>
            <a:endParaRPr lang="en-GB" dirty="0">
              <a:solidFill>
                <a:srgbClr val="000000"/>
              </a:solidFill>
              <a:latin typeface="Source Sans Pro" panose="020B0503030403020204" pitchFamily="34" charset="0"/>
            </a:endParaRPr>
          </a:p>
          <a:p>
            <a:endParaRPr lang="en-GB" dirty="0">
              <a:solidFill>
                <a:srgbClr val="000000"/>
              </a:solidFill>
              <a:latin typeface="Source Sans Pro" panose="020B0503030403020204" pitchFamily="34" charset="0"/>
            </a:endParaRPr>
          </a:p>
          <a:p>
            <a:r>
              <a:rPr lang="en-GB" dirty="0">
                <a:solidFill>
                  <a:srgbClr val="000000"/>
                </a:solidFill>
                <a:latin typeface="Source Sans Pro" panose="020B0503030403020204" pitchFamily="34" charset="0"/>
              </a:rPr>
              <a:t>£12,500.00/£7,500.00</a:t>
            </a:r>
            <a:endParaRPr lang="en-GB" dirty="0"/>
          </a:p>
        </p:txBody>
      </p:sp>
    </p:spTree>
    <p:custDataLst>
      <p:tags r:id="rId1"/>
    </p:custDataLst>
    <p:extLst>
      <p:ext uri="{BB962C8B-B14F-4D97-AF65-F5344CB8AC3E}">
        <p14:creationId xmlns:p14="http://schemas.microsoft.com/office/powerpoint/2010/main" val="220511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70712DB-C26D-4C8A-890F-ADD26369CA70}"/>
              </a:ext>
            </a:extLst>
          </p:cNvPr>
          <p:cNvSpPr>
            <a:spLocks noGrp="1"/>
          </p:cNvSpPr>
          <p:nvPr>
            <p:ph type="title"/>
          </p:nvPr>
        </p:nvSpPr>
        <p:spPr/>
        <p:txBody>
          <a:bodyPr/>
          <a:lstStyle/>
          <a:p>
            <a:r>
              <a:rPr lang="en-GB" altLang="en-US" dirty="0"/>
              <a:t>Rural VT</a:t>
            </a:r>
          </a:p>
        </p:txBody>
      </p:sp>
      <p:sp>
        <p:nvSpPr>
          <p:cNvPr id="3" name="Content Placeholder 2">
            <a:extLst>
              <a:ext uri="{FF2B5EF4-FFF2-40B4-BE49-F238E27FC236}">
                <a16:creationId xmlns:a16="http://schemas.microsoft.com/office/drawing/2014/main" id="{57498856-B85E-41D7-8A7A-CD51EE250A73}"/>
              </a:ext>
            </a:extLst>
          </p:cNvPr>
          <p:cNvSpPr>
            <a:spLocks noGrp="1"/>
          </p:cNvSpPr>
          <p:nvPr>
            <p:ph idx="1"/>
          </p:nvPr>
        </p:nvSpPr>
        <p:spPr/>
        <p:txBody>
          <a:bodyPr>
            <a:normAutofit lnSpcReduction="10000"/>
          </a:bodyPr>
          <a:lstStyle/>
          <a:p>
            <a:r>
              <a:rPr lang="en-GB" altLang="en-US" dirty="0"/>
              <a:t>Pros and Cons</a:t>
            </a:r>
          </a:p>
          <a:p>
            <a:endParaRPr lang="en-GB" altLang="en-US" dirty="0"/>
          </a:p>
          <a:p>
            <a:r>
              <a:rPr lang="en-GB" altLang="en-US" dirty="0">
                <a:solidFill>
                  <a:schemeClr val="tx1"/>
                </a:solidFill>
              </a:rPr>
              <a:t>Different lifestyle – more relaxed, and different patient relationships.</a:t>
            </a:r>
          </a:p>
          <a:p>
            <a:r>
              <a:rPr lang="en-GB" altLang="en-US" dirty="0">
                <a:solidFill>
                  <a:srgbClr val="FF0000"/>
                </a:solidFill>
              </a:rPr>
              <a:t>Sometimes less easy to refer! </a:t>
            </a:r>
            <a:r>
              <a:rPr lang="en-GB" altLang="en-US" dirty="0">
                <a:solidFill>
                  <a:schemeClr val="tx1"/>
                </a:solidFill>
              </a:rPr>
              <a:t> </a:t>
            </a:r>
          </a:p>
          <a:p>
            <a:r>
              <a:rPr lang="en-GB" altLang="en-US" dirty="0">
                <a:solidFill>
                  <a:schemeClr val="tx1"/>
                </a:solidFill>
              </a:rPr>
              <a:t>Greater opportunities to tackle complex treatments while well supported</a:t>
            </a:r>
          </a:p>
          <a:p>
            <a:r>
              <a:rPr lang="en-GB" altLang="en-US" dirty="0">
                <a:solidFill>
                  <a:schemeClr val="tx1"/>
                </a:solidFill>
              </a:rPr>
              <a:t>Closer links with other healthcare professionals in smaller communities i.e. More joined up working , you know who to speak to!</a:t>
            </a:r>
          </a:p>
          <a:p>
            <a:endParaRPr lang="en-GB" altLang="en-US" dirty="0">
              <a:solidFill>
                <a:srgbClr val="FF0000"/>
              </a:solidFill>
            </a:endParaRPr>
          </a:p>
          <a:p>
            <a:endParaRPr lang="en-GB" altLang="en-US" sz="3000" dirty="0">
              <a:solidFill>
                <a:schemeClr val="tx1"/>
              </a:solidFill>
            </a:endParaRPr>
          </a:p>
        </p:txBody>
      </p:sp>
    </p:spTree>
    <p:extLst>
      <p:ext uri="{BB962C8B-B14F-4D97-AF65-F5344CB8AC3E}">
        <p14:creationId xmlns:p14="http://schemas.microsoft.com/office/powerpoint/2010/main" val="827321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Rural VT</a:t>
            </a:r>
            <a:endParaRPr lang="en-GB" dirty="0"/>
          </a:p>
        </p:txBody>
      </p:sp>
      <p:sp>
        <p:nvSpPr>
          <p:cNvPr id="3" name="Content Placeholder 2"/>
          <p:cNvSpPr>
            <a:spLocks noGrp="1"/>
          </p:cNvSpPr>
          <p:nvPr>
            <p:ph idx="1"/>
          </p:nvPr>
        </p:nvSpPr>
        <p:spPr/>
        <p:txBody>
          <a:bodyPr/>
          <a:lstStyle/>
          <a:p>
            <a:r>
              <a:rPr lang="en-GB" altLang="en-US" dirty="0">
                <a:solidFill>
                  <a:srgbClr val="FF0000"/>
                </a:solidFill>
              </a:rPr>
              <a:t>Less easy to socialise with, and gain support from, your peer group</a:t>
            </a:r>
          </a:p>
          <a:p>
            <a:r>
              <a:rPr lang="en-GB" altLang="en-US" dirty="0">
                <a:solidFill>
                  <a:schemeClr val="tx1"/>
                </a:solidFill>
              </a:rPr>
              <a:t>Balanced by strong support from network of other Rural dentists/therapists and adviser</a:t>
            </a:r>
            <a:endParaRPr lang="en-GB" altLang="en-US" dirty="0">
              <a:solidFill>
                <a:srgbClr val="FF0000"/>
              </a:solidFill>
            </a:endParaRPr>
          </a:p>
          <a:p>
            <a:r>
              <a:rPr lang="en-GB" altLang="en-US" dirty="0">
                <a:solidFill>
                  <a:schemeClr val="tx1"/>
                </a:solidFill>
              </a:rPr>
              <a:t>NB Rural posts are often easier to secure – remember competitive nature of recruitment! </a:t>
            </a:r>
          </a:p>
          <a:p>
            <a:r>
              <a:rPr lang="en-GB" altLang="en-US" b="1" dirty="0">
                <a:solidFill>
                  <a:schemeClr val="tx1"/>
                </a:solidFill>
              </a:rPr>
              <a:t>WE HAVE DELIBERATELY MADE RECRUITMENT EASIER FOR RURAL POSTS</a:t>
            </a:r>
            <a:r>
              <a:rPr lang="en-GB" altLang="en-US" dirty="0">
                <a:solidFill>
                  <a:schemeClr val="tx1"/>
                </a:solidFill>
              </a:rPr>
              <a:t>.</a:t>
            </a:r>
          </a:p>
          <a:p>
            <a:r>
              <a:rPr lang="en-GB" altLang="en-US" dirty="0">
                <a:solidFill>
                  <a:schemeClr val="tx1"/>
                </a:solidFill>
              </a:rPr>
              <a:t>Excellent addition to your CV for future positions</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18356"/>
            <a:ext cx="11507788" cy="3176043"/>
          </a:xfrm>
        </p:spPr>
        <p:txBody>
          <a:bodyPr>
            <a:normAutofit/>
          </a:bodyPr>
          <a:lstStyle/>
          <a:p>
            <a:r>
              <a:rPr lang="en-GB" dirty="0"/>
              <a:t>Other allowances are available in certain rural areas e.g. remote Areas Allowance, enhanced Rural Allowance for CPD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CC41E17-7F8B-4BAB-93E2-657B6ED4ADF1}"/>
              </a:ext>
            </a:extLst>
          </p:cNvPr>
          <p:cNvSpPr>
            <a:spLocks noGrp="1"/>
          </p:cNvSpPr>
          <p:nvPr>
            <p:ph type="title"/>
          </p:nvPr>
        </p:nvSpPr>
        <p:spPr/>
        <p:txBody>
          <a:bodyPr/>
          <a:lstStyle/>
          <a:p>
            <a:r>
              <a:rPr lang="en-GB" altLang="en-US" dirty="0"/>
              <a:t>What IS remote??</a:t>
            </a:r>
          </a:p>
        </p:txBody>
      </p:sp>
      <p:sp>
        <p:nvSpPr>
          <p:cNvPr id="3" name="Content Placeholder 2">
            <a:extLst>
              <a:ext uri="{FF2B5EF4-FFF2-40B4-BE49-F238E27FC236}">
                <a16:creationId xmlns:a16="http://schemas.microsoft.com/office/drawing/2014/main" id="{890F45EE-ADA8-4F89-B441-1265C1AD3178}"/>
              </a:ext>
            </a:extLst>
          </p:cNvPr>
          <p:cNvSpPr>
            <a:spLocks noGrp="1"/>
          </p:cNvSpPr>
          <p:nvPr>
            <p:ph idx="1"/>
          </p:nvPr>
        </p:nvSpPr>
        <p:spPr/>
        <p:txBody>
          <a:bodyPr/>
          <a:lstStyle/>
          <a:p>
            <a:r>
              <a:rPr lang="en-GB" altLang="en-US" dirty="0">
                <a:solidFill>
                  <a:schemeClr val="tx2">
                    <a:lumMod val="20000"/>
                    <a:lumOff val="80000"/>
                  </a:schemeClr>
                </a:solidFill>
              </a:rPr>
              <a:t>Do you need to live away from home?</a:t>
            </a:r>
          </a:p>
          <a:p>
            <a:endParaRPr lang="en-GB" altLang="en-US" dirty="0">
              <a:solidFill>
                <a:schemeClr val="tx2">
                  <a:lumMod val="20000"/>
                  <a:lumOff val="80000"/>
                </a:schemeClr>
              </a:solidFill>
            </a:endParaRPr>
          </a:p>
          <a:p>
            <a:r>
              <a:rPr lang="en-GB" altLang="en-US" dirty="0">
                <a:solidFill>
                  <a:schemeClr val="tx2">
                    <a:lumMod val="20000"/>
                    <a:lumOff val="80000"/>
                  </a:schemeClr>
                </a:solidFill>
              </a:rPr>
              <a:t>Would you consider a post 150 miles away?</a:t>
            </a:r>
          </a:p>
          <a:p>
            <a:endParaRPr lang="en-GB" altLang="en-US" dirty="0">
              <a:solidFill>
                <a:schemeClr val="tx2">
                  <a:lumMod val="20000"/>
                  <a:lumOff val="80000"/>
                </a:schemeClr>
              </a:solidFill>
            </a:endParaRPr>
          </a:p>
          <a:p>
            <a:r>
              <a:rPr lang="en-GB" altLang="en-US" dirty="0">
                <a:solidFill>
                  <a:schemeClr val="tx2">
                    <a:lumMod val="20000"/>
                    <a:lumOff val="80000"/>
                  </a:schemeClr>
                </a:solidFill>
              </a:rPr>
              <a:t>Would you consider a post an hour’s drive away?</a:t>
            </a:r>
          </a:p>
        </p:txBody>
      </p:sp>
    </p:spTree>
    <p:extLst>
      <p:ext uri="{BB962C8B-B14F-4D97-AF65-F5344CB8AC3E}">
        <p14:creationId xmlns:p14="http://schemas.microsoft.com/office/powerpoint/2010/main" val="317299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A200AAF-1CB9-46F3-8F43-121FDFE59439}"/>
              </a:ext>
            </a:extLst>
          </p:cNvPr>
          <p:cNvSpPr>
            <a:spLocks noGrp="1"/>
          </p:cNvSpPr>
          <p:nvPr>
            <p:ph type="title"/>
          </p:nvPr>
        </p:nvSpPr>
        <p:spPr>
          <a:xfrm>
            <a:off x="609600" y="332510"/>
            <a:ext cx="7315200" cy="1117599"/>
          </a:xfrm>
        </p:spPr>
        <p:txBody>
          <a:bodyPr/>
          <a:lstStyle/>
          <a:p>
            <a:r>
              <a:rPr lang="en-GB" altLang="en-US" dirty="0"/>
              <a:t>Is it for you?</a:t>
            </a:r>
          </a:p>
        </p:txBody>
      </p:sp>
      <p:sp>
        <p:nvSpPr>
          <p:cNvPr id="3" name="Content Placeholder 2">
            <a:extLst>
              <a:ext uri="{FF2B5EF4-FFF2-40B4-BE49-F238E27FC236}">
                <a16:creationId xmlns:a16="http://schemas.microsoft.com/office/drawing/2014/main" id="{EBF3AC62-02F4-4735-A37A-0045FCC67AB7}"/>
              </a:ext>
            </a:extLst>
          </p:cNvPr>
          <p:cNvSpPr>
            <a:spLocks noGrp="1"/>
          </p:cNvSpPr>
          <p:nvPr>
            <p:ph idx="1"/>
          </p:nvPr>
        </p:nvSpPr>
        <p:spPr>
          <a:xfrm>
            <a:off x="1265381" y="1865744"/>
            <a:ext cx="8715231" cy="4238193"/>
          </a:xfrm>
        </p:spPr>
        <p:txBody>
          <a:bodyPr>
            <a:normAutofit fontScale="62500" lnSpcReduction="20000"/>
          </a:bodyPr>
          <a:lstStyle/>
          <a:p>
            <a:r>
              <a:rPr lang="en-GB" altLang="en-US" sz="2600" b="1" dirty="0"/>
              <a:t>How adaptable are you?</a:t>
            </a:r>
          </a:p>
          <a:p>
            <a:endParaRPr lang="en-GB" altLang="en-US" sz="2600" b="1" dirty="0"/>
          </a:p>
          <a:p>
            <a:r>
              <a:rPr lang="en-GB" altLang="en-US" sz="2600" b="1" dirty="0"/>
              <a:t>How important are your current ties? (partners/parents/communities/friends)</a:t>
            </a:r>
          </a:p>
          <a:p>
            <a:endParaRPr lang="en-GB" altLang="en-US" sz="2600" b="1" dirty="0"/>
          </a:p>
          <a:p>
            <a:r>
              <a:rPr lang="en-GB" altLang="en-US" sz="2600" b="1" dirty="0"/>
              <a:t>How competitive do you want recruitment to be??</a:t>
            </a:r>
          </a:p>
          <a:p>
            <a:endParaRPr lang="en-GB" altLang="en-US" sz="2600" b="1" dirty="0"/>
          </a:p>
          <a:p>
            <a:r>
              <a:rPr lang="en-GB" altLang="en-US" sz="2600" b="1" dirty="0"/>
              <a:t>What kind of lifestyle and training experience do you want for your year?</a:t>
            </a:r>
          </a:p>
          <a:p>
            <a:endParaRPr lang="en-GB" altLang="en-US" sz="2600" b="1" dirty="0"/>
          </a:p>
          <a:p>
            <a:r>
              <a:rPr lang="en-GB" altLang="en-US" sz="2600" b="1" dirty="0"/>
              <a:t>Where do you come from – and where are you going?</a:t>
            </a:r>
          </a:p>
          <a:p>
            <a:endParaRPr lang="en-GB" altLang="en-US" sz="2600" b="1" dirty="0"/>
          </a:p>
          <a:p>
            <a:r>
              <a:rPr lang="en-GB" altLang="en-US" sz="2600" b="1" dirty="0"/>
              <a:t>Remember – it’s only 1 year (??) – but it just might be the best decision you ever made!</a:t>
            </a:r>
          </a:p>
          <a:p>
            <a:endParaRPr lang="en-GB" altLang="en-US" dirty="0"/>
          </a:p>
          <a:p>
            <a:endParaRPr lang="en-GB" altLang="en-US" dirty="0"/>
          </a:p>
        </p:txBody>
      </p:sp>
    </p:spTree>
    <p:extLst>
      <p:ext uri="{BB962C8B-B14F-4D97-AF65-F5344CB8AC3E}">
        <p14:creationId xmlns:p14="http://schemas.microsoft.com/office/powerpoint/2010/main" val="59071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E3AF-5F0C-467A-9311-C5990954D457}"/>
              </a:ext>
            </a:extLst>
          </p:cNvPr>
          <p:cNvSpPr>
            <a:spLocks noGrp="1"/>
          </p:cNvSpPr>
          <p:nvPr>
            <p:ph type="ctrTitle"/>
          </p:nvPr>
        </p:nvSpPr>
        <p:spPr>
          <a:xfrm>
            <a:off x="684212" y="685799"/>
            <a:ext cx="8001000" cy="739347"/>
          </a:xfrm>
        </p:spPr>
        <p:txBody>
          <a:bodyPr>
            <a:noAutofit/>
          </a:bodyPr>
          <a:lstStyle/>
          <a:p>
            <a:r>
              <a:rPr lang="en-GB" sz="3600" dirty="0"/>
              <a:t>Remote and Rural </a:t>
            </a:r>
            <a:r>
              <a:rPr lang="en-GB" sz="3600"/>
              <a:t>Contacts –Please </a:t>
            </a:r>
            <a:r>
              <a:rPr lang="en-GB" sz="3600" dirty="0"/>
              <a:t>Get in Touch</a:t>
            </a:r>
          </a:p>
        </p:txBody>
      </p:sp>
      <p:sp>
        <p:nvSpPr>
          <p:cNvPr id="3" name="Subtitle 2">
            <a:extLst>
              <a:ext uri="{FF2B5EF4-FFF2-40B4-BE49-F238E27FC236}">
                <a16:creationId xmlns:a16="http://schemas.microsoft.com/office/drawing/2014/main" id="{EFB37D4A-01C0-46BD-8AB3-00A7B34491B7}"/>
              </a:ext>
            </a:extLst>
          </p:cNvPr>
          <p:cNvSpPr>
            <a:spLocks noGrp="1"/>
          </p:cNvSpPr>
          <p:nvPr>
            <p:ph type="subTitle" idx="1"/>
          </p:nvPr>
        </p:nvSpPr>
        <p:spPr>
          <a:xfrm>
            <a:off x="684211" y="1680519"/>
            <a:ext cx="9711940" cy="4110681"/>
          </a:xfrm>
        </p:spPr>
        <p:txBody>
          <a:bodyPr>
            <a:normAutofit/>
          </a:bodyPr>
          <a:lstStyle/>
          <a:p>
            <a:r>
              <a:rPr lang="en-GB" b="1" dirty="0">
                <a:solidFill>
                  <a:schemeClr val="bg1"/>
                </a:solidFill>
              </a:rPr>
              <a:t>NHS Ayrshire and Arran  			Peter.Ommer2@aa.nhs.scot</a:t>
            </a:r>
          </a:p>
          <a:p>
            <a:r>
              <a:rPr lang="en-GB" b="1" dirty="0">
                <a:solidFill>
                  <a:schemeClr val="bg1"/>
                </a:solidFill>
              </a:rPr>
              <a:t>NHS Borders 						</a:t>
            </a:r>
            <a:r>
              <a:rPr lang="en-GB" b="1" u="sng" dirty="0">
                <a:solidFill>
                  <a:schemeClr val="bg1"/>
                </a:solidFill>
              </a:rPr>
              <a:t>adelle.mcelrath</a:t>
            </a:r>
            <a:r>
              <a:rPr lang="en-GB" b="1" u="sng" dirty="0">
                <a:solidFill>
                  <a:schemeClr val="bg1"/>
                </a:solidFill>
                <a:hlinkClick r:id="rId2">
                  <a:extLst>
                    <a:ext uri="{A12FA001-AC4F-418D-AE19-62706E023703}">
                      <ahyp:hlinkClr xmlns:ahyp="http://schemas.microsoft.com/office/drawing/2018/hyperlinkcolor" val="tx"/>
                    </a:ext>
                  </a:extLst>
                </a:hlinkClick>
              </a:rPr>
              <a:t>@borders</a:t>
            </a:r>
            <a:r>
              <a:rPr lang="en-GB" b="1" dirty="0">
                <a:solidFill>
                  <a:schemeClr val="bg1"/>
                </a:solidFill>
                <a:hlinkClick r:id="rId2">
                  <a:extLst>
                    <a:ext uri="{A12FA001-AC4F-418D-AE19-62706E023703}">
                      <ahyp:hlinkClr xmlns:ahyp="http://schemas.microsoft.com/office/drawing/2018/hyperlinkcolor" val="tx"/>
                    </a:ext>
                  </a:extLst>
                </a:hlinkClick>
              </a:rPr>
              <a:t>.scot.nhs.uk</a:t>
            </a:r>
            <a:r>
              <a:rPr lang="en-GB" b="1" dirty="0">
                <a:solidFill>
                  <a:schemeClr val="bg1"/>
                </a:solidFill>
              </a:rPr>
              <a:t> </a:t>
            </a:r>
          </a:p>
          <a:p>
            <a:r>
              <a:rPr lang="en-GB" b="1" dirty="0">
                <a:solidFill>
                  <a:schemeClr val="bg1"/>
                </a:solidFill>
              </a:rPr>
              <a:t>NHS Dumfries and Galloway 	</a:t>
            </a:r>
            <a:r>
              <a:rPr lang="en-GB" b="1" dirty="0" err="1">
                <a:solidFill>
                  <a:schemeClr val="bg1"/>
                </a:solidFill>
              </a:rPr>
              <a:t>valeriewhite@nhs.scot</a:t>
            </a:r>
            <a:endParaRPr lang="en-GB" b="1" dirty="0">
              <a:solidFill>
                <a:schemeClr val="bg1"/>
              </a:solidFill>
            </a:endParaRPr>
          </a:p>
          <a:p>
            <a:r>
              <a:rPr lang="en-GB" b="1" dirty="0">
                <a:solidFill>
                  <a:schemeClr val="bg1"/>
                </a:solidFill>
              </a:rPr>
              <a:t>NHS Grampian					</a:t>
            </a:r>
            <a:r>
              <a:rPr lang="en-GB" b="1" dirty="0" err="1">
                <a:solidFill>
                  <a:schemeClr val="bg1"/>
                </a:solidFill>
              </a:rPr>
              <a:t>jiloya@nhs.scot</a:t>
            </a:r>
            <a:r>
              <a:rPr lang="en-GB" b="1" dirty="0">
                <a:solidFill>
                  <a:schemeClr val="bg1"/>
                </a:solidFill>
              </a:rPr>
              <a:t> (Jonathan Iloya)</a:t>
            </a:r>
          </a:p>
          <a:p>
            <a:r>
              <a:rPr lang="en-GB" b="1" dirty="0">
                <a:solidFill>
                  <a:schemeClr val="bg1"/>
                </a:solidFill>
              </a:rPr>
              <a:t>NHS Highland						</a:t>
            </a:r>
            <a:r>
              <a:rPr lang="en-GB" b="1" dirty="0">
                <a:solidFill>
                  <a:schemeClr val="bg1"/>
                </a:solidFill>
                <a:hlinkClick r:id="rId3">
                  <a:extLst>
                    <a:ext uri="{A12FA001-AC4F-418D-AE19-62706E023703}">
                      <ahyp:hlinkClr xmlns:ahyp="http://schemas.microsoft.com/office/drawing/2018/hyperlinkcolor" val="tx"/>
                    </a:ext>
                  </a:extLst>
                </a:hlinkClick>
              </a:rPr>
              <a:t>johnlyon3@nhs.scot</a:t>
            </a:r>
            <a:r>
              <a:rPr lang="en-GB" b="1" dirty="0">
                <a:solidFill>
                  <a:schemeClr val="bg1"/>
                </a:solidFill>
              </a:rPr>
              <a:t> </a:t>
            </a:r>
          </a:p>
          <a:p>
            <a:r>
              <a:rPr lang="en-GB" b="1" dirty="0">
                <a:solidFill>
                  <a:schemeClr val="bg1"/>
                </a:solidFill>
              </a:rPr>
              <a:t>NHS Orkney 						</a:t>
            </a:r>
            <a:r>
              <a:rPr lang="en-GB" b="1" dirty="0" err="1">
                <a:solidFill>
                  <a:schemeClr val="bg1"/>
                </a:solidFill>
              </a:rPr>
              <a:t>jay.wragg@nhs.scot</a:t>
            </a:r>
            <a:r>
              <a:rPr lang="en-GB" b="1" dirty="0">
                <a:solidFill>
                  <a:schemeClr val="bg1"/>
                </a:solidFill>
              </a:rPr>
              <a:t> </a:t>
            </a:r>
          </a:p>
          <a:p>
            <a:r>
              <a:rPr lang="en-GB" b="1" dirty="0">
                <a:solidFill>
                  <a:schemeClr val="bg1"/>
                </a:solidFill>
              </a:rPr>
              <a:t>NHS Shetland						</a:t>
            </a:r>
            <a:r>
              <a:rPr lang="en-GB" b="1" dirty="0" err="1">
                <a:solidFill>
                  <a:schemeClr val="bg1"/>
                </a:solidFill>
                <a:hlinkClick r:id="rId4">
                  <a:extLst>
                    <a:ext uri="{A12FA001-AC4F-418D-AE19-62706E023703}">
                      <ahyp:hlinkClr xmlns:ahyp="http://schemas.microsoft.com/office/drawing/2018/hyperlinkcolor" val="tx"/>
                    </a:ext>
                  </a:extLst>
                </a:hlinkClick>
              </a:rPr>
              <a:t>antony.visocchi@nhs.scot</a:t>
            </a:r>
            <a:endParaRPr lang="en-GB" b="1" dirty="0">
              <a:solidFill>
                <a:schemeClr val="bg1"/>
              </a:solidFill>
            </a:endParaRPr>
          </a:p>
          <a:p>
            <a:r>
              <a:rPr lang="en-GB" b="1" dirty="0">
                <a:solidFill>
                  <a:schemeClr val="bg1"/>
                </a:solidFill>
              </a:rPr>
              <a:t>NHS Western Isles					</a:t>
            </a:r>
            <a:r>
              <a:rPr lang="en-GB" b="1" dirty="0" err="1">
                <a:solidFill>
                  <a:schemeClr val="bg1"/>
                </a:solidFill>
              </a:rPr>
              <a:t>colinrobertson@nhs.scot</a:t>
            </a:r>
            <a:endParaRPr lang="en-GB" b="1" dirty="0">
              <a:solidFill>
                <a:schemeClr val="bg1"/>
              </a:solidFill>
            </a:endParaRPr>
          </a:p>
        </p:txBody>
      </p:sp>
    </p:spTree>
    <p:extLst>
      <p:ext uri="{BB962C8B-B14F-4D97-AF65-F5344CB8AC3E}">
        <p14:creationId xmlns:p14="http://schemas.microsoft.com/office/powerpoint/2010/main" val="54034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4212" y="560340"/>
            <a:ext cx="8534400" cy="1507067"/>
          </a:xfrm>
        </p:spPr>
        <p:txBody>
          <a:bodyPr/>
          <a:lstStyle/>
          <a:p>
            <a:r>
              <a:rPr lang="en-GB" altLang="en-US" sz="3200" dirty="0">
                <a:solidFill>
                  <a:srgbClr val="002060"/>
                </a:solidFill>
              </a:rPr>
              <a:t>Process Dates and Order</a:t>
            </a:r>
          </a:p>
        </p:txBody>
      </p:sp>
      <p:sp>
        <p:nvSpPr>
          <p:cNvPr id="4099" name="Content Placeholder 4"/>
          <p:cNvSpPr>
            <a:spLocks noGrp="1"/>
          </p:cNvSpPr>
          <p:nvPr>
            <p:ph idx="1"/>
          </p:nvPr>
        </p:nvSpPr>
        <p:spPr>
          <a:xfrm>
            <a:off x="684212" y="2067407"/>
            <a:ext cx="8534400" cy="3615267"/>
          </a:xfrm>
        </p:spPr>
        <p:txBody>
          <a:bodyPr>
            <a:normAutofit fontScale="62500" lnSpcReduction="20000"/>
          </a:bodyPr>
          <a:lstStyle/>
          <a:p>
            <a:pPr marL="373063" indent="-373063">
              <a:buFontTx/>
              <a:buChar char="•"/>
            </a:pPr>
            <a:r>
              <a:rPr lang="en-US" altLang="en-US" b="1" dirty="0"/>
              <a:t>Visitation opens 19th May 2023 (10 am)</a:t>
            </a:r>
          </a:p>
          <a:p>
            <a:pPr marL="373063" indent="-373063">
              <a:buFontTx/>
              <a:buChar char="•"/>
            </a:pPr>
            <a:endParaRPr lang="en-US" altLang="en-US" b="1" dirty="0"/>
          </a:p>
          <a:p>
            <a:pPr marL="373063" indent="-373063">
              <a:buFontTx/>
              <a:buChar char="•"/>
            </a:pPr>
            <a:r>
              <a:rPr lang="en-US" altLang="en-US" b="1" dirty="0"/>
              <a:t>Contact practices </a:t>
            </a:r>
            <a:r>
              <a:rPr lang="en-US" altLang="en-US" b="1" dirty="0">
                <a:solidFill>
                  <a:srgbClr val="FF0000"/>
                </a:solidFill>
              </a:rPr>
              <a:t>19/5/23 - 5/6/23 (As many as you like!)</a:t>
            </a:r>
          </a:p>
          <a:p>
            <a:pPr marL="830263" lvl="1" indent="-373063">
              <a:buFontTx/>
              <a:buChar char="•"/>
            </a:pPr>
            <a:r>
              <a:rPr lang="en-US" altLang="en-US" b="1" dirty="0">
                <a:solidFill>
                  <a:srgbClr val="FF0000"/>
                </a:solidFill>
              </a:rPr>
              <a:t>Visitation may or may not be conducted face to face</a:t>
            </a:r>
          </a:p>
          <a:p>
            <a:pPr marL="373063" indent="-373063"/>
            <a:endParaRPr lang="en-US" altLang="en-US" b="1" dirty="0"/>
          </a:p>
          <a:p>
            <a:pPr marL="373063" indent="-373063">
              <a:buFontTx/>
              <a:buChar char="•"/>
            </a:pPr>
            <a:r>
              <a:rPr lang="en-US" altLang="en-US" b="1" dirty="0"/>
              <a:t>Select 7</a:t>
            </a:r>
            <a:r>
              <a:rPr lang="en-US" altLang="en-US" dirty="0"/>
              <a:t> </a:t>
            </a:r>
            <a:r>
              <a:rPr lang="en-US" altLang="en-US" b="1" dirty="0"/>
              <a:t>and rank them in preference</a:t>
            </a:r>
          </a:p>
          <a:p>
            <a:pPr marL="373063" indent="-373063"/>
            <a:r>
              <a:rPr lang="en-US" altLang="en-US" b="1" dirty="0"/>
              <a:t>        [Trainers go through same process]</a:t>
            </a:r>
          </a:p>
          <a:p>
            <a:pPr marL="373063" indent="-373063"/>
            <a:endParaRPr lang="en-US" altLang="en-US" b="1" dirty="0"/>
          </a:p>
          <a:p>
            <a:pPr marL="373063" indent="-373063">
              <a:buFontTx/>
              <a:buChar char="•"/>
            </a:pPr>
            <a:r>
              <a:rPr lang="en-US" altLang="en-US" b="1" dirty="0"/>
              <a:t>Submit your preferences </a:t>
            </a:r>
            <a:r>
              <a:rPr lang="en-US" altLang="en-US" b="1"/>
              <a:t>by 10 am </a:t>
            </a:r>
            <a:r>
              <a:rPr lang="en-US" altLang="en-US" b="1" dirty="0">
                <a:solidFill>
                  <a:srgbClr val="FF0000"/>
                </a:solidFill>
              </a:rPr>
              <a:t>05/6/23</a:t>
            </a:r>
          </a:p>
          <a:p>
            <a:pPr marL="373063" indent="-373063">
              <a:buFontTx/>
              <a:buChar char="•"/>
            </a:pPr>
            <a:endParaRPr lang="en-US" altLang="en-US" b="1" dirty="0">
              <a:solidFill>
                <a:srgbClr val="FF0000"/>
              </a:solidFill>
            </a:endParaRPr>
          </a:p>
          <a:p>
            <a:pPr marL="373063" indent="-373063">
              <a:buFontTx/>
              <a:buChar char="•"/>
            </a:pPr>
            <a:r>
              <a:rPr lang="en-US" altLang="en-US" b="1" dirty="0"/>
              <a:t>Results released 07/6/23 (10am) – 48hours to accept or reject</a:t>
            </a:r>
          </a:p>
          <a:p>
            <a:pPr marL="373063" indent="-373063">
              <a:buFontTx/>
              <a:buChar char="•"/>
            </a:pPr>
            <a:endParaRPr lang="en-US" altLang="en-US" b="1" dirty="0">
              <a:solidFill>
                <a:srgbClr val="FF0000"/>
              </a:solidFill>
            </a:endParaRPr>
          </a:p>
          <a:p>
            <a:pPr marL="373063" indent="-373063">
              <a:buFontTx/>
              <a:buChar char="•"/>
            </a:pPr>
            <a:r>
              <a:rPr lang="en-US" altLang="en-US" b="1" dirty="0">
                <a:solidFill>
                  <a:srgbClr val="002060"/>
                </a:solidFill>
              </a:rPr>
              <a:t>Clearing will commence 9/6/20 (by 5pm)</a:t>
            </a:r>
          </a:p>
        </p:txBody>
      </p:sp>
    </p:spTree>
    <p:extLst>
      <p:ext uri="{BB962C8B-B14F-4D97-AF65-F5344CB8AC3E}">
        <p14:creationId xmlns:p14="http://schemas.microsoft.com/office/powerpoint/2010/main" val="165580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524000" y="188913"/>
            <a:ext cx="9144000" cy="6858000"/>
          </a:xfrm>
        </p:spPr>
      </p:pic>
      <p:sp>
        <p:nvSpPr>
          <p:cNvPr id="6147" name="Rectangle 3"/>
          <p:cNvSpPr>
            <a:spLocks noGrp="1" noChangeArrowheads="1"/>
          </p:cNvSpPr>
          <p:nvPr>
            <p:ph type="body" idx="1"/>
          </p:nvPr>
        </p:nvSpPr>
        <p:spPr>
          <a:xfrm>
            <a:off x="2209800" y="908050"/>
            <a:ext cx="7772400" cy="5187950"/>
          </a:xfrm>
        </p:spPr>
        <p:txBody>
          <a:bodyPr/>
          <a:lstStyle/>
          <a:p>
            <a:pPr eaLnBrk="1" hangingPunct="1"/>
            <a:endParaRPr lang="en-US" altLang="en-US"/>
          </a:p>
        </p:txBody>
      </p:sp>
      <p:sp>
        <p:nvSpPr>
          <p:cNvPr id="6148" name="Line 4"/>
          <p:cNvSpPr>
            <a:spLocks noChangeShapeType="1"/>
          </p:cNvSpPr>
          <p:nvPr/>
        </p:nvSpPr>
        <p:spPr bwMode="auto">
          <a:xfrm>
            <a:off x="2566989" y="2349500"/>
            <a:ext cx="6492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GB"/>
          </a:p>
        </p:txBody>
      </p:sp>
      <p:sp>
        <p:nvSpPr>
          <p:cNvPr id="184325" name="Line 5"/>
          <p:cNvSpPr>
            <a:spLocks noChangeShapeType="1"/>
          </p:cNvSpPr>
          <p:nvPr/>
        </p:nvSpPr>
        <p:spPr bwMode="auto">
          <a:xfrm flipV="1">
            <a:off x="2351089" y="2133600"/>
            <a:ext cx="865187"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326" name="Line 6"/>
          <p:cNvSpPr>
            <a:spLocks noChangeShapeType="1"/>
          </p:cNvSpPr>
          <p:nvPr/>
        </p:nvSpPr>
        <p:spPr bwMode="auto">
          <a:xfrm>
            <a:off x="2351088" y="2349500"/>
            <a:ext cx="79216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327" name="Line 7"/>
          <p:cNvSpPr>
            <a:spLocks noChangeShapeType="1"/>
          </p:cNvSpPr>
          <p:nvPr/>
        </p:nvSpPr>
        <p:spPr bwMode="auto">
          <a:xfrm flipV="1">
            <a:off x="2424113" y="2708276"/>
            <a:ext cx="792162" cy="730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328" name="Line 8"/>
          <p:cNvSpPr>
            <a:spLocks noChangeShapeType="1"/>
          </p:cNvSpPr>
          <p:nvPr/>
        </p:nvSpPr>
        <p:spPr bwMode="auto">
          <a:xfrm>
            <a:off x="2424113" y="2781301"/>
            <a:ext cx="792162" cy="1428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ustDataLst>
      <p:tags r:id="rId1"/>
    </p:custDataLst>
    <p:extLst>
      <p:ext uri="{BB962C8B-B14F-4D97-AF65-F5344CB8AC3E}">
        <p14:creationId xmlns:p14="http://schemas.microsoft.com/office/powerpoint/2010/main" val="1578598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childTnLst>
                                  <p:subTnLst>
                                    <p:set>
                                      <p:cBhvr override="childStyle">
                                        <p:cTn dur="1" fill="hold" display="0" masterRel="nextClick" afterEffect="1"/>
                                        <p:tgtEl>
                                          <p:spTgt spid="18432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84326"/>
                                        </p:tgtEl>
                                        <p:attrNameLst>
                                          <p:attrName>style.visibility</p:attrName>
                                        </p:attrNameLst>
                                      </p:cBhvr>
                                      <p:to>
                                        <p:strVal val="visible"/>
                                      </p:to>
                                    </p:set>
                                  </p:childTnLst>
                                  <p:subTnLst>
                                    <p:set>
                                      <p:cBhvr override="childStyle">
                                        <p:cTn dur="1" fill="hold" display="0" masterRel="nextClick" afterEffect="1"/>
                                        <p:tgtEl>
                                          <p:spTgt spid="18432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27"/>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4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P spid="184326" grpId="0" animBg="1"/>
      <p:bldP spid="184327" grpId="0" animBg="1"/>
      <p:bldP spid="1843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00376" y="836613"/>
            <a:ext cx="6119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itchFamily="-77" charset="-128"/>
              </a:defRPr>
            </a:lvl1pPr>
            <a:lvl2pPr marL="742950" indent="-285750">
              <a:defRPr sz="2400">
                <a:solidFill>
                  <a:schemeClr val="tx1"/>
                </a:solidFill>
                <a:latin typeface="Arial" panose="020B0604020202020204" pitchFamily="34" charset="0"/>
                <a:ea typeface="ＭＳ Ｐゴシック" pitchFamily="-77" charset="-128"/>
              </a:defRPr>
            </a:lvl2pPr>
            <a:lvl3pPr marL="1143000" indent="-228600">
              <a:defRPr sz="2400">
                <a:solidFill>
                  <a:schemeClr val="tx1"/>
                </a:solidFill>
                <a:latin typeface="Arial" panose="020B0604020202020204" pitchFamily="34" charset="0"/>
                <a:ea typeface="ＭＳ Ｐゴシック" pitchFamily="-77" charset="-128"/>
              </a:defRPr>
            </a:lvl3pPr>
            <a:lvl4pPr marL="1600200" indent="-228600">
              <a:defRPr sz="2400">
                <a:solidFill>
                  <a:schemeClr val="tx1"/>
                </a:solidFill>
                <a:latin typeface="Arial" panose="020B0604020202020204" pitchFamily="34" charset="0"/>
                <a:ea typeface="ＭＳ Ｐゴシック" pitchFamily="-77" charset="-128"/>
              </a:defRPr>
            </a:lvl4pPr>
            <a:lvl5pPr marL="2057400" indent="-228600">
              <a:defRPr sz="2400">
                <a:solidFill>
                  <a:schemeClr val="tx1"/>
                </a:solidFill>
                <a:latin typeface="Arial" panose="020B0604020202020204" pitchFamily="34" charset="0"/>
                <a:ea typeface="ＭＳ Ｐゴシック" pitchFamily="-77"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9pPr>
          </a:lstStyle>
          <a:p>
            <a:pPr>
              <a:buSzPct val="75000"/>
            </a:pPr>
            <a:r>
              <a:rPr lang="en-US" altLang="en-US" sz="2800" b="1">
                <a:solidFill>
                  <a:srgbClr val="002060"/>
                </a:solidFill>
              </a:rPr>
              <a:t>The Clearing Process for DVT</a:t>
            </a:r>
            <a:br>
              <a:rPr lang="en-US" altLang="en-US" sz="3600" b="1">
                <a:solidFill>
                  <a:srgbClr val="002060"/>
                </a:solidFill>
              </a:rPr>
            </a:br>
            <a:endParaRPr lang="en-US" altLang="en-US" sz="3600" b="1">
              <a:solidFill>
                <a:srgbClr val="002060"/>
              </a:solidFill>
            </a:endParaRPr>
          </a:p>
        </p:txBody>
      </p:sp>
      <p:sp>
        <p:nvSpPr>
          <p:cNvPr id="181251" name="Text Box 3"/>
          <p:cNvSpPr txBox="1">
            <a:spLocks noChangeArrowheads="1"/>
          </p:cNvSpPr>
          <p:nvPr/>
        </p:nvSpPr>
        <p:spPr bwMode="auto">
          <a:xfrm>
            <a:off x="2209801" y="1773239"/>
            <a:ext cx="79406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063" indent="-373063">
              <a:defRPr sz="2400">
                <a:solidFill>
                  <a:schemeClr val="tx1"/>
                </a:solidFill>
                <a:latin typeface="Arial" panose="020B0604020202020204" pitchFamily="34" charset="0"/>
                <a:ea typeface="ＭＳ Ｐゴシック" pitchFamily="-77" charset="-128"/>
              </a:defRPr>
            </a:lvl1pPr>
            <a:lvl2pPr marL="742950" indent="-285750">
              <a:defRPr sz="2400">
                <a:solidFill>
                  <a:schemeClr val="tx1"/>
                </a:solidFill>
                <a:latin typeface="Arial" panose="020B0604020202020204" pitchFamily="34" charset="0"/>
                <a:ea typeface="ＭＳ Ｐゴシック" pitchFamily="-77" charset="-128"/>
              </a:defRPr>
            </a:lvl2pPr>
            <a:lvl3pPr marL="1143000" indent="-228600">
              <a:defRPr sz="2400">
                <a:solidFill>
                  <a:schemeClr val="tx1"/>
                </a:solidFill>
                <a:latin typeface="Arial" panose="020B0604020202020204" pitchFamily="34" charset="0"/>
                <a:ea typeface="ＭＳ Ｐゴシック" pitchFamily="-77" charset="-128"/>
              </a:defRPr>
            </a:lvl3pPr>
            <a:lvl4pPr marL="1600200" indent="-228600">
              <a:defRPr sz="2400">
                <a:solidFill>
                  <a:schemeClr val="tx1"/>
                </a:solidFill>
                <a:latin typeface="Arial" panose="020B0604020202020204" pitchFamily="34" charset="0"/>
                <a:ea typeface="ＭＳ Ｐゴシック" pitchFamily="-77" charset="-128"/>
              </a:defRPr>
            </a:lvl4pPr>
            <a:lvl5pPr marL="2057400" indent="-228600">
              <a:defRPr sz="2400">
                <a:solidFill>
                  <a:schemeClr val="tx1"/>
                </a:solidFill>
                <a:latin typeface="Arial" panose="020B0604020202020204" pitchFamily="34" charset="0"/>
                <a:ea typeface="ＭＳ Ｐゴシック" pitchFamily="-77"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77" charset="-128"/>
              </a:defRPr>
            </a:lvl9pPr>
          </a:lstStyle>
          <a:p>
            <a:pPr>
              <a:buFontTx/>
              <a:buChar char="•"/>
            </a:pPr>
            <a:endParaRPr lang="en-US" altLang="en-US" b="1" dirty="0"/>
          </a:p>
          <a:p>
            <a:pPr>
              <a:buFont typeface="Arial" panose="020B0604020202020204" pitchFamily="34" charset="0"/>
              <a:buChar char="•"/>
            </a:pPr>
            <a:r>
              <a:rPr lang="en-US" altLang="en-US" sz="2000" dirty="0">
                <a:solidFill>
                  <a:srgbClr val="002060"/>
                </a:solidFill>
              </a:rPr>
              <a:t>“First come first served”</a:t>
            </a:r>
          </a:p>
          <a:p>
            <a:pPr>
              <a:buFont typeface="Arial" panose="020B0604020202020204" pitchFamily="34" charset="0"/>
              <a:buChar char="•"/>
            </a:pPr>
            <a:endParaRPr lang="en-US" altLang="en-US" sz="2000" dirty="0">
              <a:solidFill>
                <a:srgbClr val="002060"/>
              </a:solidFill>
            </a:endParaRPr>
          </a:p>
          <a:p>
            <a:pPr>
              <a:buFont typeface="Arial" panose="020B0604020202020204" pitchFamily="34" charset="0"/>
              <a:buChar char="•"/>
            </a:pPr>
            <a:r>
              <a:rPr lang="en-US" altLang="en-US" sz="2000" dirty="0">
                <a:solidFill>
                  <a:srgbClr val="002060"/>
                </a:solidFill>
              </a:rPr>
              <a:t>Likely to be a fairly large number in clearing </a:t>
            </a:r>
          </a:p>
          <a:p>
            <a:pPr>
              <a:buFont typeface="Arial" panose="020B0604020202020204" pitchFamily="34" charset="0"/>
              <a:buChar char="•"/>
            </a:pPr>
            <a:endParaRPr lang="en-US" altLang="en-US" sz="2000" dirty="0">
              <a:solidFill>
                <a:srgbClr val="002060"/>
              </a:solidFill>
            </a:endParaRPr>
          </a:p>
          <a:p>
            <a:pPr>
              <a:buFont typeface="Arial" panose="020B0604020202020204" pitchFamily="34" charset="0"/>
              <a:buChar char="•"/>
            </a:pPr>
            <a:r>
              <a:rPr lang="en-US" altLang="en-US" sz="2000" dirty="0">
                <a:solidFill>
                  <a:srgbClr val="002060"/>
                </a:solidFill>
              </a:rPr>
              <a:t>Competition would suggest this round will be over quickly</a:t>
            </a:r>
          </a:p>
          <a:p>
            <a:endParaRPr lang="en-US" altLang="en-US" b="1" dirty="0">
              <a:solidFill>
                <a:schemeClr val="accent2"/>
              </a:solidFill>
            </a:endParaRPr>
          </a:p>
          <a:p>
            <a:pPr>
              <a:buFont typeface="Arial" panose="020B0604020202020204" pitchFamily="34" charset="0"/>
              <a:buChar char="•"/>
            </a:pPr>
            <a:r>
              <a:rPr lang="en-US" altLang="en-US" sz="2000" dirty="0">
                <a:solidFill>
                  <a:srgbClr val="002060"/>
                </a:solidFill>
              </a:rPr>
              <a:t>What if you still don’t get a post?</a:t>
            </a:r>
          </a:p>
          <a:p>
            <a:r>
              <a:rPr lang="en-US" altLang="en-US" sz="2000" dirty="0">
                <a:solidFill>
                  <a:srgbClr val="002060"/>
                </a:solidFill>
              </a:rPr>
              <a:t>		</a:t>
            </a:r>
          </a:p>
          <a:p>
            <a:r>
              <a:rPr lang="en-US" altLang="en-US" sz="2000" dirty="0">
                <a:solidFill>
                  <a:srgbClr val="002060"/>
                </a:solidFill>
              </a:rPr>
              <a:t>			</a:t>
            </a:r>
          </a:p>
          <a:p>
            <a:r>
              <a:rPr lang="en-US" altLang="en-US" sz="2000" dirty="0">
                <a:solidFill>
                  <a:schemeClr val="accent2"/>
                </a:solidFill>
              </a:rPr>
              <a:t>	</a:t>
            </a:r>
          </a:p>
          <a:p>
            <a:pPr>
              <a:buFontTx/>
              <a:buChar char="•"/>
            </a:pPr>
            <a:endParaRPr lang="en-US" altLang="en-US" sz="2800" b="1" dirty="0">
              <a:solidFill>
                <a:schemeClr val="accent2"/>
              </a:solidFill>
            </a:endParaRPr>
          </a:p>
        </p:txBody>
      </p:sp>
    </p:spTree>
    <p:custDataLst>
      <p:tags r:id="rId1"/>
    </p:custDataLst>
    <p:extLst>
      <p:ext uri="{BB962C8B-B14F-4D97-AF65-F5344CB8AC3E}">
        <p14:creationId xmlns:p14="http://schemas.microsoft.com/office/powerpoint/2010/main" val="2781737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12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51">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1251">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1251">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1251">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12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74825" y="609601"/>
            <a:ext cx="6985000" cy="658813"/>
          </a:xfrm>
        </p:spPr>
        <p:txBody>
          <a:bodyPr/>
          <a:lstStyle/>
          <a:p>
            <a:pPr eaLnBrk="1" hangingPunct="1"/>
            <a:r>
              <a:rPr lang="en-GB" altLang="en-US" sz="2800" b="1">
                <a:solidFill>
                  <a:srgbClr val="002060"/>
                </a:solidFill>
              </a:rPr>
              <a:t>How do I contact trainers ?</a:t>
            </a:r>
            <a:endParaRPr lang="en-US" altLang="en-US" sz="2800" b="1">
              <a:solidFill>
                <a:srgbClr val="002060"/>
              </a:solidFill>
            </a:endParaRPr>
          </a:p>
        </p:txBody>
      </p:sp>
      <p:sp>
        <p:nvSpPr>
          <p:cNvPr id="177155" name="Rectangle 3"/>
          <p:cNvSpPr>
            <a:spLocks noGrp="1" noChangeArrowheads="1"/>
          </p:cNvSpPr>
          <p:nvPr>
            <p:ph type="body" idx="1"/>
          </p:nvPr>
        </p:nvSpPr>
        <p:spPr>
          <a:xfrm>
            <a:off x="1919288" y="1773239"/>
            <a:ext cx="7772400" cy="4752975"/>
          </a:xfrm>
        </p:spPr>
        <p:txBody>
          <a:bodyPr/>
          <a:lstStyle/>
          <a:p>
            <a:pPr eaLnBrk="1" hangingPunct="1"/>
            <a:endParaRPr lang="en-GB" altLang="en-US" b="1" dirty="0">
              <a:solidFill>
                <a:schemeClr val="tx1"/>
              </a:solidFill>
            </a:endParaRPr>
          </a:p>
          <a:p>
            <a:pPr eaLnBrk="1" hangingPunct="1"/>
            <a:r>
              <a:rPr lang="en-GB" altLang="en-US" dirty="0">
                <a:solidFill>
                  <a:srgbClr val="002060"/>
                </a:solidFill>
              </a:rPr>
              <a:t>Trainers will have different ways of wishing to be contacted. Look at the method of contact listed on their prospectus and adhere to this.</a:t>
            </a:r>
          </a:p>
          <a:p>
            <a:pPr eaLnBrk="1" hangingPunct="1"/>
            <a:endParaRPr lang="en-GB" altLang="en-US" dirty="0">
              <a:solidFill>
                <a:srgbClr val="002060"/>
              </a:solidFill>
            </a:endParaRPr>
          </a:p>
          <a:p>
            <a:pPr eaLnBrk="1" hangingPunct="1"/>
            <a:endParaRPr lang="en-GB" altLang="en-US" dirty="0">
              <a:solidFill>
                <a:srgbClr val="002060"/>
              </a:solidFill>
            </a:endParaRPr>
          </a:p>
          <a:p>
            <a:pPr eaLnBrk="1" hangingPunct="1"/>
            <a:r>
              <a:rPr lang="en-GB" altLang="en-US" dirty="0">
                <a:solidFill>
                  <a:srgbClr val="002060"/>
                </a:solidFill>
              </a:rPr>
              <a:t>Trainers will all conduct recruitment differently to suit their practice, e.g. some trainers will hold open sessions, some will ask for CVs to be sent to them and they will shortlist those to be invited to interview.</a:t>
            </a:r>
          </a:p>
          <a:p>
            <a:pPr marL="0" indent="0" eaLnBrk="1" hangingPunct="1">
              <a:buNone/>
            </a:pPr>
            <a:r>
              <a:rPr lang="en-GB" altLang="en-US" dirty="0">
                <a:solidFill>
                  <a:srgbClr val="002060"/>
                </a:solidFill>
              </a:rPr>
              <a:t> </a:t>
            </a:r>
            <a:endParaRPr lang="en-US" altLang="en-US" dirty="0">
              <a:solidFill>
                <a:srgbClr val="002060"/>
              </a:solidFill>
            </a:endParaRPr>
          </a:p>
        </p:txBody>
      </p:sp>
    </p:spTree>
    <p:custDataLst>
      <p:tags r:id="rId1"/>
    </p:custDataLst>
    <p:extLst>
      <p:ext uri="{BB962C8B-B14F-4D97-AF65-F5344CB8AC3E}">
        <p14:creationId xmlns:p14="http://schemas.microsoft.com/office/powerpoint/2010/main" val="3621273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E3E6-93CA-4F1F-941D-BF29AB4C90B2}"/>
              </a:ext>
            </a:extLst>
          </p:cNvPr>
          <p:cNvSpPr>
            <a:spLocks noGrp="1"/>
          </p:cNvSpPr>
          <p:nvPr>
            <p:ph type="ctrTitle"/>
          </p:nvPr>
        </p:nvSpPr>
        <p:spPr/>
        <p:txBody>
          <a:bodyPr/>
          <a:lstStyle/>
          <a:p>
            <a:r>
              <a:rPr lang="en-GB" sz="8000" dirty="0"/>
              <a:t>C.V.</a:t>
            </a:r>
            <a:r>
              <a:rPr lang="en-GB" dirty="0"/>
              <a:t>s</a:t>
            </a:r>
          </a:p>
        </p:txBody>
      </p:sp>
      <p:sp>
        <p:nvSpPr>
          <p:cNvPr id="3" name="Subtitle 2">
            <a:extLst>
              <a:ext uri="{FF2B5EF4-FFF2-40B4-BE49-F238E27FC236}">
                <a16:creationId xmlns:a16="http://schemas.microsoft.com/office/drawing/2014/main" id="{9DB7022A-513E-4A98-ABE4-57C5C8DCF13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605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b="1" dirty="0">
                <a:solidFill>
                  <a:srgbClr val="002060"/>
                </a:solidFill>
              </a:rPr>
              <a:t>Where to find guidance</a:t>
            </a:r>
          </a:p>
        </p:txBody>
      </p:sp>
      <p:sp>
        <p:nvSpPr>
          <p:cNvPr id="176131" name="Rectangle 3"/>
          <p:cNvSpPr>
            <a:spLocks noGrp="1" noChangeArrowheads="1"/>
          </p:cNvSpPr>
          <p:nvPr>
            <p:ph type="body" idx="1"/>
          </p:nvPr>
        </p:nvSpPr>
        <p:spPr>
          <a:xfrm>
            <a:off x="1724890" y="846138"/>
            <a:ext cx="9705109" cy="4114800"/>
          </a:xfrm>
        </p:spPr>
        <p:txBody>
          <a:bodyPr>
            <a:normAutofit/>
          </a:bodyPr>
          <a:lstStyle/>
          <a:p>
            <a:pPr eaLnBrk="1" hangingPunct="1"/>
            <a:endParaRPr lang="en-GB" altLang="en-US" dirty="0">
              <a:solidFill>
                <a:schemeClr val="tx1"/>
              </a:solidFill>
            </a:endParaRPr>
          </a:p>
          <a:p>
            <a:pPr eaLnBrk="1" hangingPunct="1"/>
            <a:r>
              <a:rPr lang="en-GB" altLang="en-US" sz="2400" dirty="0">
                <a:solidFill>
                  <a:schemeClr val="tx1"/>
                </a:solidFill>
              </a:rPr>
              <a:t>From the NES Dental Recruitment Team:</a:t>
            </a:r>
          </a:p>
          <a:p>
            <a:pPr eaLnBrk="1" hangingPunct="1"/>
            <a:endParaRPr lang="en-GB" altLang="en-US" sz="2400" dirty="0">
              <a:solidFill>
                <a:schemeClr val="tx1"/>
              </a:solidFill>
            </a:endParaRPr>
          </a:p>
          <a:p>
            <a:pPr eaLnBrk="1" hangingPunct="1"/>
            <a:r>
              <a:rPr lang="en-GB" altLang="en-US" sz="2400" dirty="0">
                <a:solidFill>
                  <a:schemeClr val="tx1"/>
                </a:solidFill>
              </a:rPr>
              <a:t>Email – </a:t>
            </a:r>
            <a:r>
              <a:rPr lang="en-GB" altLang="en-US" sz="2400" dirty="0">
                <a:solidFill>
                  <a:schemeClr val="tx1"/>
                </a:solidFill>
                <a:hlinkClick r:id="rId3"/>
              </a:rPr>
              <a:t>dental.recruitment@nes.scot.nhs.uk</a:t>
            </a:r>
            <a:endParaRPr lang="en-GB" altLang="en-US" sz="2400" dirty="0">
              <a:solidFill>
                <a:schemeClr val="tx1"/>
              </a:solidFill>
            </a:endParaRPr>
          </a:p>
          <a:p>
            <a:pPr eaLnBrk="1" hangingPunct="1"/>
            <a:r>
              <a:rPr lang="en-GB" altLang="en-US" sz="2400" dirty="0">
                <a:solidFill>
                  <a:schemeClr val="tx1"/>
                </a:solidFill>
              </a:rPr>
              <a:t>Website - </a:t>
            </a:r>
            <a:r>
              <a:rPr lang="en-GB" sz="2400" dirty="0">
                <a:hlinkClick r:id="rId4"/>
              </a:rPr>
              <a:t>https://www.nes.scot.nhs.uk/recruitment/dental-recruitment.aspx</a:t>
            </a:r>
            <a:endParaRPr lang="en-GB" altLang="en-US" sz="2400" dirty="0"/>
          </a:p>
          <a:p>
            <a:pPr eaLnBrk="1" hangingPunct="1"/>
            <a:endParaRPr lang="en-GB" altLang="en-US" sz="2400" dirty="0"/>
          </a:p>
          <a:p>
            <a:pPr marL="0" indent="0">
              <a:buNone/>
            </a:pPr>
            <a:endParaRPr lang="en-GB" altLang="en-US" sz="2400" dirty="0">
              <a:solidFill>
                <a:schemeClr val="tx1"/>
              </a:solidFill>
            </a:endParaRPr>
          </a:p>
        </p:txBody>
      </p:sp>
    </p:spTree>
    <p:custDataLst>
      <p:tags r:id="rId1"/>
    </p:custDataLst>
    <p:extLst>
      <p:ext uri="{BB962C8B-B14F-4D97-AF65-F5344CB8AC3E}">
        <p14:creationId xmlns:p14="http://schemas.microsoft.com/office/powerpoint/2010/main" val="336475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47850" y="260350"/>
            <a:ext cx="6934200" cy="865188"/>
          </a:xfrm>
        </p:spPr>
        <p:txBody>
          <a:bodyPr/>
          <a:lstStyle/>
          <a:p>
            <a:pPr eaLnBrk="1" hangingPunct="1"/>
            <a:r>
              <a:rPr lang="en-GB" altLang="en-US" b="1">
                <a:solidFill>
                  <a:schemeClr val="accent2"/>
                </a:solidFill>
              </a:rPr>
              <a:t>Seeking a VT post</a:t>
            </a:r>
          </a:p>
        </p:txBody>
      </p:sp>
      <p:sp>
        <p:nvSpPr>
          <p:cNvPr id="12291" name="Rectangle 3"/>
          <p:cNvSpPr>
            <a:spLocks noGrp="1" noChangeArrowheads="1"/>
          </p:cNvSpPr>
          <p:nvPr>
            <p:ph type="body" sz="half" idx="1"/>
          </p:nvPr>
        </p:nvSpPr>
        <p:spPr>
          <a:xfrm>
            <a:off x="5808663" y="1557338"/>
            <a:ext cx="4305300" cy="4114800"/>
          </a:xfrm>
        </p:spPr>
        <p:txBody>
          <a:bodyPr/>
          <a:lstStyle/>
          <a:p>
            <a:pPr marL="0" indent="0">
              <a:lnSpc>
                <a:spcPct val="90000"/>
              </a:lnSpc>
            </a:pPr>
            <a:endParaRPr lang="en-GB" altLang="en-US" b="1">
              <a:solidFill>
                <a:schemeClr val="tx1"/>
              </a:solidFill>
            </a:endParaRPr>
          </a:p>
          <a:p>
            <a:pPr marL="0" indent="0">
              <a:lnSpc>
                <a:spcPct val="90000"/>
              </a:lnSpc>
            </a:pPr>
            <a:endParaRPr lang="en-GB" altLang="en-US"/>
          </a:p>
          <a:p>
            <a:pPr marL="0" indent="0">
              <a:lnSpc>
                <a:spcPct val="90000"/>
              </a:lnSpc>
            </a:pPr>
            <a:endParaRPr lang="en-GB" altLang="en-US" sz="1200"/>
          </a:p>
        </p:txBody>
      </p:sp>
      <p:sp>
        <p:nvSpPr>
          <p:cNvPr id="178180" name="Rectangle 4"/>
          <p:cNvSpPr>
            <a:spLocks noGrp="1" noChangeArrowheads="1"/>
          </p:cNvSpPr>
          <p:nvPr>
            <p:ph type="body" sz="half" idx="2"/>
          </p:nvPr>
        </p:nvSpPr>
        <p:spPr>
          <a:xfrm>
            <a:off x="2208214" y="1557339"/>
            <a:ext cx="7920037" cy="4751387"/>
          </a:xfrm>
        </p:spPr>
        <p:txBody>
          <a:bodyPr>
            <a:normAutofit lnSpcReduction="10000"/>
          </a:bodyPr>
          <a:lstStyle/>
          <a:p>
            <a:pPr marL="0" indent="0"/>
            <a:r>
              <a:rPr lang="en-GB" altLang="en-US" sz="1600" b="1" dirty="0">
                <a:solidFill>
                  <a:srgbClr val="FF0000"/>
                </a:solidFill>
              </a:rPr>
              <a:t>  </a:t>
            </a:r>
            <a:r>
              <a:rPr lang="en-GB" altLang="en-US" sz="1600" b="1" dirty="0"/>
              <a:t>Be professional! Your interactions with Trainers will make an impression on them and may influence their judgement of how you would be if you were to work in their practice e.g</a:t>
            </a:r>
            <a:r>
              <a:rPr lang="en-GB" altLang="en-US" sz="1600" b="1" i="1" dirty="0"/>
              <a:t>. if you are no longer able to keep an appointment let them know</a:t>
            </a:r>
          </a:p>
          <a:p>
            <a:pPr marL="0" indent="0"/>
            <a:r>
              <a:rPr lang="en-GB" altLang="en-US" sz="1600" b="1" dirty="0"/>
              <a:t> </a:t>
            </a:r>
          </a:p>
          <a:p>
            <a:pPr marL="0" indent="0"/>
            <a:endParaRPr lang="en-GB" altLang="en-US" sz="1600" b="1" dirty="0"/>
          </a:p>
          <a:p>
            <a:pPr marL="0" indent="0"/>
            <a:r>
              <a:rPr lang="en-GB" altLang="en-US" sz="1600" b="1" dirty="0">
                <a:solidFill>
                  <a:schemeClr val="tx1"/>
                </a:solidFill>
              </a:rPr>
              <a:t>This is a highly competitive process. Participating in the visitation period is not a guarantee that you will get a job.  You will have to compete against other candidates and make a good impression on Trainers at appointments.  </a:t>
            </a:r>
          </a:p>
          <a:p>
            <a:pPr marL="0" indent="0"/>
            <a:r>
              <a:rPr lang="en-GB" altLang="en-US" sz="1600" b="1" dirty="0">
                <a:solidFill>
                  <a:schemeClr val="tx1"/>
                </a:solidFill>
              </a:rPr>
              <a:t>Take time to think about how to present yourself and what you want a Trainer to know about you.</a:t>
            </a:r>
          </a:p>
          <a:p>
            <a:pPr marL="0" indent="0"/>
            <a:r>
              <a:rPr lang="en-GB" altLang="en-US" sz="1600" b="1" dirty="0"/>
              <a:t> </a:t>
            </a:r>
          </a:p>
          <a:p>
            <a:pPr marL="0" indent="0"/>
            <a:r>
              <a:rPr lang="en-GB" altLang="en-US" sz="1600" b="1" dirty="0"/>
              <a:t> </a:t>
            </a:r>
          </a:p>
          <a:p>
            <a:pPr marL="0" indent="0"/>
            <a:r>
              <a:rPr lang="en-GB" altLang="en-US" sz="1600" b="1" dirty="0"/>
              <a:t>Dental Recruitment team are there to support you through the recruitment process and can be emailed throughout for advice and support</a:t>
            </a:r>
            <a:endParaRPr lang="en-GB" altLang="en-US" sz="1600" b="1" dirty="0">
              <a:hlinkClick r:id="" action="ppaction://noaction"/>
            </a:endParaRPr>
          </a:p>
          <a:p>
            <a:pPr marL="0" indent="0"/>
            <a:r>
              <a:rPr lang="en-GB" altLang="en-US" sz="1600" b="1" dirty="0">
                <a:hlinkClick r:id="" action="ppaction://noaction"/>
              </a:rPr>
              <a:t>Dental.recruitment@nes.scot.nhs.uk</a:t>
            </a:r>
            <a:endParaRPr lang="en-GB" altLang="en-US" sz="1600" b="1" dirty="0"/>
          </a:p>
        </p:txBody>
      </p:sp>
    </p:spTree>
    <p:custDataLst>
      <p:tags r:id="rId1"/>
    </p:custDataLst>
    <p:extLst>
      <p:ext uri="{BB962C8B-B14F-4D97-AF65-F5344CB8AC3E}">
        <p14:creationId xmlns:p14="http://schemas.microsoft.com/office/powerpoint/2010/main" val="4267537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818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180">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818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1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5" y="581891"/>
            <a:ext cx="10037618" cy="3477875"/>
          </a:xfrm>
          <a:prstGeom prst="rect">
            <a:avLst/>
          </a:prstGeom>
          <a:noFill/>
        </p:spPr>
        <p:txBody>
          <a:bodyPr wrap="square" rtlCol="0">
            <a:spAutoFit/>
          </a:bodyPr>
          <a:lstStyle/>
          <a:p>
            <a:r>
              <a:rPr lang="en-GB" sz="2800" b="1" dirty="0"/>
              <a:t>Top tips</a:t>
            </a:r>
          </a:p>
          <a:p>
            <a:endParaRPr lang="en-GB" sz="2400" dirty="0"/>
          </a:p>
          <a:p>
            <a:r>
              <a:rPr lang="en-GB" sz="2400" dirty="0"/>
              <a:t>1/ Keep an eye on important dates and times</a:t>
            </a:r>
          </a:p>
          <a:p>
            <a:endParaRPr lang="en-GB" sz="2400" dirty="0"/>
          </a:p>
          <a:p>
            <a:r>
              <a:rPr lang="en-GB" sz="2400" dirty="0"/>
              <a:t>2/ Remember the competitive nature of this process</a:t>
            </a:r>
          </a:p>
          <a:p>
            <a:endParaRPr lang="en-GB" sz="2400" dirty="0"/>
          </a:p>
          <a:p>
            <a:r>
              <a:rPr lang="en-GB" sz="2400" dirty="0"/>
              <a:t>3/ Be professional at all times – EVERYTHING is an interview</a:t>
            </a:r>
          </a:p>
          <a:p>
            <a:endParaRPr lang="en-GB" sz="2400" dirty="0"/>
          </a:p>
          <a:p>
            <a:r>
              <a:rPr lang="en-GB" sz="2400" dirty="0"/>
              <a:t>4/ If at first you don’t succeed….</a:t>
            </a:r>
          </a:p>
        </p:txBody>
      </p:sp>
    </p:spTree>
    <p:extLst>
      <p:ext uri="{BB962C8B-B14F-4D97-AF65-F5344CB8AC3E}">
        <p14:creationId xmlns:p14="http://schemas.microsoft.com/office/powerpoint/2010/main" val="2175581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Using the trainer PROFILE INFORMATION</a:t>
            </a:r>
            <a:endParaRPr lang="en-US" dirty="0"/>
          </a:p>
        </p:txBody>
      </p:sp>
      <p:sp>
        <p:nvSpPr>
          <p:cNvPr id="2051" name="Rectangle 3"/>
          <p:cNvSpPr>
            <a:spLocks noGrp="1" noChangeArrowheads="1"/>
          </p:cNvSpPr>
          <p:nvPr>
            <p:ph type="subTitle" idx="1"/>
          </p:nvPr>
        </p:nvSpPr>
        <p:spPr/>
        <p:txBody>
          <a:bodyPr/>
          <a:lstStyle/>
          <a:p>
            <a:r>
              <a:rPr lang="en-GB" sz="2800" dirty="0"/>
              <a:t>Guidance available via the Dental Recruitment team </a:t>
            </a:r>
            <a:endParaRPr lang="en-US" sz="2800" dirty="0"/>
          </a:p>
        </p:txBody>
      </p:sp>
      <p:pic>
        <p:nvPicPr>
          <p:cNvPr id="2052" name="Picture 4" descr="small-new"/>
          <p:cNvPicPr>
            <a:picLocks noChangeAspect="1" noChangeArrowheads="1"/>
          </p:cNvPicPr>
          <p:nvPr/>
        </p:nvPicPr>
        <p:blipFill>
          <a:blip r:embed="rId3" cstate="print"/>
          <a:srcRect/>
          <a:stretch>
            <a:fillRect/>
          </a:stretch>
        </p:blipFill>
        <p:spPr bwMode="auto">
          <a:xfrm>
            <a:off x="8685212" y="499532"/>
            <a:ext cx="1765300" cy="1765300"/>
          </a:xfrm>
          <a:prstGeom prst="rect">
            <a:avLst/>
          </a:prstGeom>
          <a:noFill/>
        </p:spPr>
      </p:pic>
    </p:spTree>
    <p:custDataLst>
      <p:tags r:id="rId1"/>
    </p:custDataLst>
    <p:extLst>
      <p:ext uri="{BB962C8B-B14F-4D97-AF65-F5344CB8AC3E}">
        <p14:creationId xmlns:p14="http://schemas.microsoft.com/office/powerpoint/2010/main" val="2147489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Process</a:t>
            </a:r>
            <a:endParaRPr lang="en-US" dirty="0"/>
          </a:p>
        </p:txBody>
      </p:sp>
      <p:sp>
        <p:nvSpPr>
          <p:cNvPr id="3075" name="Rectangle 3"/>
          <p:cNvSpPr>
            <a:spLocks noGrp="1" noChangeArrowheads="1"/>
          </p:cNvSpPr>
          <p:nvPr>
            <p:ph type="body" idx="1"/>
          </p:nvPr>
        </p:nvSpPr>
        <p:spPr/>
        <p:txBody>
          <a:bodyPr>
            <a:normAutofit fontScale="92500" lnSpcReduction="20000"/>
          </a:bodyPr>
          <a:lstStyle/>
          <a:p>
            <a:r>
              <a:rPr lang="en-GB" sz="2800" dirty="0"/>
              <a:t>Visit the Dental VT Information Site</a:t>
            </a:r>
          </a:p>
          <a:p>
            <a:pPr lvl="1"/>
            <a:r>
              <a:rPr lang="en-GB" sz="2600" dirty="0"/>
              <a:t>The link to this will be provided to trainees via email when Visitation opens on 19th May 2023</a:t>
            </a:r>
          </a:p>
          <a:p>
            <a:endParaRPr lang="en-GB" sz="2800" dirty="0"/>
          </a:p>
          <a:p>
            <a:r>
              <a:rPr lang="en-GB" sz="2800" dirty="0"/>
              <a:t>You will be able to search for Trainers by region, type (DVT), direct appointments and left handed suitability. </a:t>
            </a:r>
          </a:p>
          <a:p>
            <a:pPr lvl="1"/>
            <a:r>
              <a:rPr lang="en-GB" sz="2600" dirty="0"/>
              <a:t>You will also be able to search by a Trainer's name if this is known to you</a:t>
            </a:r>
          </a:p>
        </p:txBody>
      </p:sp>
    </p:spTree>
    <p:custDataLst>
      <p:tags r:id="rId1"/>
    </p:custDataLst>
    <p:extLst>
      <p:ext uri="{BB962C8B-B14F-4D97-AF65-F5344CB8AC3E}">
        <p14:creationId xmlns:p14="http://schemas.microsoft.com/office/powerpoint/2010/main" val="168141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1A98-C758-41EF-9411-EB18691DFB0E}"/>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A216F5EB-557A-4287-A231-1EDFB288F3F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BA6F114E-DA99-472E-91AF-5BA4DB7C4252}"/>
              </a:ext>
            </a:extLst>
          </p:cNvPr>
          <p:cNvPicPr>
            <a:picLocks noChangeAspect="1"/>
          </p:cNvPicPr>
          <p:nvPr/>
        </p:nvPicPr>
        <p:blipFill>
          <a:blip r:embed="rId2"/>
          <a:stretch>
            <a:fillRect/>
          </a:stretch>
        </p:blipFill>
        <p:spPr>
          <a:xfrm>
            <a:off x="485486" y="933321"/>
            <a:ext cx="11221027" cy="4991357"/>
          </a:xfrm>
          <a:prstGeom prst="rect">
            <a:avLst/>
          </a:prstGeom>
        </p:spPr>
      </p:pic>
    </p:spTree>
    <p:extLst>
      <p:ext uri="{BB962C8B-B14F-4D97-AF65-F5344CB8AC3E}">
        <p14:creationId xmlns:p14="http://schemas.microsoft.com/office/powerpoint/2010/main" val="90870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1927" y="976746"/>
            <a:ext cx="8520546" cy="1107996"/>
          </a:xfrm>
          <a:prstGeom prst="rect">
            <a:avLst/>
          </a:prstGeom>
          <a:noFill/>
        </p:spPr>
        <p:txBody>
          <a:bodyPr wrap="square" rtlCol="0">
            <a:spAutoFit/>
          </a:bodyPr>
          <a:lstStyle/>
          <a:p>
            <a:r>
              <a:rPr lang="en-GB" sz="6600" dirty="0"/>
              <a:t>THE NUMBERS GAME</a:t>
            </a:r>
          </a:p>
        </p:txBody>
      </p:sp>
      <p:sp>
        <p:nvSpPr>
          <p:cNvPr id="3" name="TextBox 2">
            <a:extLst>
              <a:ext uri="{FF2B5EF4-FFF2-40B4-BE49-F238E27FC236}">
                <a16:creationId xmlns:a16="http://schemas.microsoft.com/office/drawing/2014/main" id="{9FA32E9D-EE82-4656-8931-9E1ADEBE7CFA}"/>
              </a:ext>
            </a:extLst>
          </p:cNvPr>
          <p:cNvSpPr txBox="1"/>
          <p:nvPr/>
        </p:nvSpPr>
        <p:spPr>
          <a:xfrm>
            <a:off x="2478505" y="2606842"/>
            <a:ext cx="7652084" cy="369332"/>
          </a:xfrm>
          <a:prstGeom prst="rect">
            <a:avLst/>
          </a:prstGeom>
          <a:noFill/>
        </p:spPr>
        <p:txBody>
          <a:bodyPr wrap="square" rtlCol="0">
            <a:spAutoFit/>
          </a:bodyPr>
          <a:lstStyle/>
          <a:p>
            <a:r>
              <a:rPr lang="en-GB" dirty="0"/>
              <a:t>Number of training posts, and number of applicants</a:t>
            </a:r>
          </a:p>
        </p:txBody>
      </p:sp>
    </p:spTree>
    <p:extLst>
      <p:ext uri="{BB962C8B-B14F-4D97-AF65-F5344CB8AC3E}">
        <p14:creationId xmlns:p14="http://schemas.microsoft.com/office/powerpoint/2010/main" val="382681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9C3D-6145-464C-A767-D77B995F180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7337211-23F0-4A3A-BB40-02EE83774DD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841B3424-DB99-4D7B-9E31-2A831ACEAC50}"/>
              </a:ext>
            </a:extLst>
          </p:cNvPr>
          <p:cNvPicPr>
            <a:picLocks noChangeAspect="1"/>
          </p:cNvPicPr>
          <p:nvPr/>
        </p:nvPicPr>
        <p:blipFill>
          <a:blip r:embed="rId2"/>
          <a:stretch>
            <a:fillRect/>
          </a:stretch>
        </p:blipFill>
        <p:spPr>
          <a:xfrm>
            <a:off x="726799" y="809490"/>
            <a:ext cx="10738402" cy="5239019"/>
          </a:xfrm>
          <a:prstGeom prst="rect">
            <a:avLst/>
          </a:prstGeom>
        </p:spPr>
      </p:pic>
    </p:spTree>
    <p:extLst>
      <p:ext uri="{BB962C8B-B14F-4D97-AF65-F5344CB8AC3E}">
        <p14:creationId xmlns:p14="http://schemas.microsoft.com/office/powerpoint/2010/main" val="4411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View a Trainer’s Page</a:t>
            </a:r>
            <a:endParaRPr lang="en-US" dirty="0"/>
          </a:p>
        </p:txBody>
      </p:sp>
      <p:sp>
        <p:nvSpPr>
          <p:cNvPr id="6147" name="Rectangle 3"/>
          <p:cNvSpPr>
            <a:spLocks noGrp="1" noChangeArrowheads="1"/>
          </p:cNvSpPr>
          <p:nvPr>
            <p:ph type="body" idx="1"/>
          </p:nvPr>
        </p:nvSpPr>
        <p:spPr>
          <a:xfrm>
            <a:off x="1960418" y="736104"/>
            <a:ext cx="8229600" cy="4068507"/>
          </a:xfrm>
        </p:spPr>
        <p:txBody>
          <a:bodyPr>
            <a:normAutofit/>
          </a:bodyPr>
          <a:lstStyle/>
          <a:p>
            <a:r>
              <a:rPr lang="en-GB" sz="3200" dirty="0"/>
              <a:t>Pay particular attention to the Practice Post Details tab</a:t>
            </a:r>
          </a:p>
          <a:p>
            <a:r>
              <a:rPr lang="en-GB" sz="3200" dirty="0"/>
              <a:t>Are they a joint trainer? Are they a shared trainer? </a:t>
            </a:r>
          </a:p>
          <a:p>
            <a:r>
              <a:rPr lang="en-GB" sz="3200" dirty="0"/>
              <a:t>Do they have particular interests</a:t>
            </a:r>
          </a:p>
          <a:p>
            <a:r>
              <a:rPr lang="en-GB" sz="3200" dirty="0"/>
              <a:t>Do they have provision for left handed/accessibility needs?</a:t>
            </a:r>
          </a:p>
        </p:txBody>
      </p:sp>
    </p:spTree>
    <p:custDataLst>
      <p:tags r:id="rId1"/>
    </p:custDataLst>
    <p:extLst>
      <p:ext uri="{BB962C8B-B14F-4D97-AF65-F5344CB8AC3E}">
        <p14:creationId xmlns:p14="http://schemas.microsoft.com/office/powerpoint/2010/main" val="2649866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Bookmark a Trainer</a:t>
            </a:r>
            <a:endParaRPr lang="en-US"/>
          </a:p>
        </p:txBody>
      </p:sp>
      <p:sp>
        <p:nvSpPr>
          <p:cNvPr id="4099" name="Rectangle 3"/>
          <p:cNvSpPr>
            <a:spLocks noGrp="1" noChangeArrowheads="1"/>
          </p:cNvSpPr>
          <p:nvPr>
            <p:ph type="body" idx="1"/>
          </p:nvPr>
        </p:nvSpPr>
        <p:spPr>
          <a:xfrm>
            <a:off x="1981200" y="1183643"/>
            <a:ext cx="8229600" cy="3633267"/>
          </a:xfrm>
        </p:spPr>
        <p:txBody>
          <a:bodyPr>
            <a:normAutofit/>
          </a:bodyPr>
          <a:lstStyle/>
          <a:p>
            <a:r>
              <a:rPr lang="en-GB" sz="3600" dirty="0"/>
              <a:t>Use the bookmark button you will see on their profile</a:t>
            </a:r>
          </a:p>
          <a:p>
            <a:r>
              <a:rPr lang="en-GB" sz="3600" dirty="0"/>
              <a:t>Their activity will now appear on your wall </a:t>
            </a:r>
            <a:r>
              <a:rPr lang="en-GB" sz="3600" i="1" dirty="0"/>
              <a:t>– just like </a:t>
            </a:r>
            <a:r>
              <a:rPr lang="en-GB" sz="3600" i="1" dirty="0" err="1"/>
              <a:t>facebook</a:t>
            </a:r>
            <a:r>
              <a:rPr lang="en-GB" sz="3600" i="1" dirty="0"/>
              <a:t> or twitter (but not really!)</a:t>
            </a:r>
            <a:endParaRPr lang="en-US" sz="3600" i="1" dirty="0"/>
          </a:p>
        </p:txBody>
      </p:sp>
    </p:spTree>
    <p:custDataLst>
      <p:tags r:id="rId1"/>
    </p:custDataLst>
    <p:extLst>
      <p:ext uri="{BB962C8B-B14F-4D97-AF65-F5344CB8AC3E}">
        <p14:creationId xmlns:p14="http://schemas.microsoft.com/office/powerpoint/2010/main" val="994641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8576" y="268623"/>
            <a:ext cx="8534400" cy="1507067"/>
          </a:xfrm>
        </p:spPr>
        <p:txBody>
          <a:bodyPr/>
          <a:lstStyle/>
          <a:p>
            <a:r>
              <a:rPr lang="en-GB"/>
              <a:t>Contact a Trainer</a:t>
            </a:r>
            <a:endParaRPr lang="en-US"/>
          </a:p>
        </p:txBody>
      </p:sp>
      <p:sp>
        <p:nvSpPr>
          <p:cNvPr id="5123" name="Rectangle 3"/>
          <p:cNvSpPr>
            <a:spLocks noGrp="1" noChangeArrowheads="1"/>
          </p:cNvSpPr>
          <p:nvPr>
            <p:ph type="body" idx="1"/>
          </p:nvPr>
        </p:nvSpPr>
        <p:spPr>
          <a:xfrm>
            <a:off x="1059490" y="1775690"/>
            <a:ext cx="8527473" cy="4530437"/>
          </a:xfrm>
        </p:spPr>
        <p:txBody>
          <a:bodyPr>
            <a:normAutofit/>
          </a:bodyPr>
          <a:lstStyle/>
          <a:p>
            <a:r>
              <a:rPr lang="en-GB" sz="2400" dirty="0"/>
              <a:t>View the Trainer’s Contact Us tab – pay attention to the last section telling you how they wish to be contacted</a:t>
            </a:r>
          </a:p>
          <a:p>
            <a:endParaRPr lang="en-GB" sz="2400" dirty="0"/>
          </a:p>
          <a:p>
            <a:r>
              <a:rPr lang="en-GB" sz="2400" dirty="0"/>
              <a:t>If the Trainer has supplied an email address ensure you attached your CV when emailing. </a:t>
            </a:r>
          </a:p>
          <a:p>
            <a:pPr marL="0" indent="0">
              <a:buNone/>
            </a:pPr>
            <a:endParaRPr lang="en-GB" dirty="0"/>
          </a:p>
          <a:p>
            <a:endParaRPr lang="en-GB" dirty="0"/>
          </a:p>
          <a:p>
            <a:pPr>
              <a:buNone/>
            </a:pPr>
            <a:endParaRPr lang="en-GB" dirty="0"/>
          </a:p>
          <a:p>
            <a:pPr>
              <a:buNone/>
            </a:pPr>
            <a:endParaRPr lang="en-GB" dirty="0"/>
          </a:p>
          <a:p>
            <a:pPr>
              <a:buFontTx/>
              <a:buNone/>
            </a:pPr>
            <a:endParaRPr lang="en-US" dirty="0"/>
          </a:p>
        </p:txBody>
      </p:sp>
    </p:spTree>
    <p:custDataLst>
      <p:tags r:id="rId1"/>
    </p:custDataLst>
    <p:extLst>
      <p:ext uri="{BB962C8B-B14F-4D97-AF65-F5344CB8AC3E}">
        <p14:creationId xmlns:p14="http://schemas.microsoft.com/office/powerpoint/2010/main" val="3492517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t>Entering Preferences</a:t>
            </a:r>
            <a:endParaRPr lang="en-US"/>
          </a:p>
        </p:txBody>
      </p:sp>
      <p:sp>
        <p:nvSpPr>
          <p:cNvPr id="2051" name="Rectangle 3"/>
          <p:cNvSpPr>
            <a:spLocks noGrp="1" noChangeArrowheads="1"/>
          </p:cNvSpPr>
          <p:nvPr>
            <p:ph type="subTitle" idx="1"/>
          </p:nvPr>
        </p:nvSpPr>
        <p:spPr/>
        <p:txBody>
          <a:bodyPr>
            <a:normAutofit fontScale="92500" lnSpcReduction="20000"/>
          </a:bodyPr>
          <a:lstStyle/>
          <a:p>
            <a:r>
              <a:rPr lang="en-US" sz="2800" dirty="0"/>
              <a:t>Preferences entered ONLY via the Oriel Recruitment System, where you applied –  no matches can be made independently</a:t>
            </a:r>
          </a:p>
          <a:p>
            <a:r>
              <a:rPr lang="en-GB" sz="2800" dirty="0">
                <a:hlinkClick r:id="rId3"/>
              </a:rPr>
              <a:t>https://www.oriel.nhs.uk/web</a:t>
            </a:r>
            <a:endParaRPr lang="en-US" sz="2800" dirty="0"/>
          </a:p>
        </p:txBody>
      </p:sp>
      <p:pic>
        <p:nvPicPr>
          <p:cNvPr id="2052" name="Picture 4" descr="small-new"/>
          <p:cNvPicPr>
            <a:picLocks noChangeAspect="1" noChangeArrowheads="1"/>
          </p:cNvPicPr>
          <p:nvPr/>
        </p:nvPicPr>
        <p:blipFill>
          <a:blip r:embed="rId4" cstate="print"/>
          <a:srcRect/>
          <a:stretch>
            <a:fillRect/>
          </a:stretch>
        </p:blipFill>
        <p:spPr bwMode="auto">
          <a:xfrm>
            <a:off x="5232400" y="549275"/>
            <a:ext cx="1765300" cy="1765300"/>
          </a:xfrm>
          <a:prstGeom prst="rect">
            <a:avLst/>
          </a:prstGeom>
          <a:noFill/>
        </p:spPr>
      </p:pic>
    </p:spTree>
    <p:custDataLst>
      <p:tags r:id="rId1"/>
    </p:custDataLst>
    <p:extLst>
      <p:ext uri="{BB962C8B-B14F-4D97-AF65-F5344CB8AC3E}">
        <p14:creationId xmlns:p14="http://schemas.microsoft.com/office/powerpoint/2010/main" val="1260244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SELECTIONs</a:t>
            </a:r>
            <a:endParaRPr lang="en-US" dirty="0"/>
          </a:p>
        </p:txBody>
      </p:sp>
      <p:sp>
        <p:nvSpPr>
          <p:cNvPr id="6147" name="Rectangle 3"/>
          <p:cNvSpPr>
            <a:spLocks noGrp="1" noChangeArrowheads="1"/>
          </p:cNvSpPr>
          <p:nvPr>
            <p:ph type="body" idx="1"/>
          </p:nvPr>
        </p:nvSpPr>
        <p:spPr>
          <a:xfrm>
            <a:off x="684212" y="685800"/>
            <a:ext cx="8534400" cy="4773304"/>
          </a:xfrm>
        </p:spPr>
        <p:txBody>
          <a:bodyPr>
            <a:normAutofit fontScale="92500"/>
          </a:bodyPr>
          <a:lstStyle/>
          <a:p>
            <a:endParaRPr lang="en-GB" sz="2400" dirty="0"/>
          </a:p>
          <a:p>
            <a:endParaRPr lang="en-GB" sz="2400" dirty="0"/>
          </a:p>
          <a:p>
            <a:r>
              <a:rPr lang="en-GB" sz="2400" dirty="0"/>
              <a:t>You have up to 7 options – please use them. Don’t select anyone you don’t want to work with! </a:t>
            </a:r>
          </a:p>
          <a:p>
            <a:r>
              <a:rPr lang="en-GB" sz="2400" dirty="0"/>
              <a:t>You cannot equally rank trainers. The list works 1 – 7, in order</a:t>
            </a:r>
          </a:p>
          <a:p>
            <a:r>
              <a:rPr lang="en-GB" sz="2400" dirty="0"/>
              <a:t>Always </a:t>
            </a:r>
            <a:r>
              <a:rPr lang="en-GB" sz="2400" b="1" dirty="0">
                <a:solidFill>
                  <a:srgbClr val="FF0000"/>
                </a:solidFill>
              </a:rPr>
              <a:t>SAVE</a:t>
            </a:r>
            <a:r>
              <a:rPr lang="en-GB" sz="2400" dirty="0"/>
              <a:t> before you log out </a:t>
            </a:r>
          </a:p>
          <a:p>
            <a:r>
              <a:rPr lang="en-GB" sz="2400" dirty="0"/>
              <a:t>You can return and change the list as often as you want before the deadline.</a:t>
            </a:r>
          </a:p>
          <a:p>
            <a:r>
              <a:rPr lang="en-GB" sz="2400" dirty="0"/>
              <a:t>Full guidance on the preferencing process will be provided by the Dental Recruitment team prior to visitation opening. </a:t>
            </a:r>
          </a:p>
          <a:p>
            <a:endParaRPr lang="en-GB" sz="2400" dirty="0"/>
          </a:p>
          <a:p>
            <a:endParaRPr lang="en-GB" dirty="0"/>
          </a:p>
          <a:p>
            <a:endParaRPr lang="en-US" dirty="0"/>
          </a:p>
        </p:txBody>
      </p:sp>
    </p:spTree>
    <p:custDataLst>
      <p:tags r:id="rId1"/>
    </p:custDataLst>
    <p:extLst>
      <p:ext uri="{BB962C8B-B14F-4D97-AF65-F5344CB8AC3E}">
        <p14:creationId xmlns:p14="http://schemas.microsoft.com/office/powerpoint/2010/main" val="1417908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290945"/>
            <a:ext cx="10806545" cy="5016758"/>
          </a:xfrm>
          <a:prstGeom prst="rect">
            <a:avLst/>
          </a:prstGeom>
          <a:noFill/>
        </p:spPr>
        <p:txBody>
          <a:bodyPr wrap="square" rtlCol="0">
            <a:spAutoFit/>
          </a:bodyPr>
          <a:lstStyle/>
          <a:p>
            <a:r>
              <a:rPr lang="en-GB" sz="3200" dirty="0"/>
              <a:t>Top tips</a:t>
            </a:r>
          </a:p>
          <a:p>
            <a:endParaRPr lang="en-GB" sz="2400" dirty="0"/>
          </a:p>
          <a:p>
            <a:r>
              <a:rPr lang="en-GB" sz="2400" dirty="0"/>
              <a:t>1/ Use your selections – you have seven</a:t>
            </a:r>
          </a:p>
          <a:p>
            <a:endParaRPr lang="en-GB" sz="2400" dirty="0"/>
          </a:p>
          <a:p>
            <a:r>
              <a:rPr lang="en-GB" sz="2400" dirty="0"/>
              <a:t>2/ Don’t put a trainer on your list if you wouldn’t work with them</a:t>
            </a:r>
          </a:p>
          <a:p>
            <a:endParaRPr lang="en-GB" sz="2400" dirty="0"/>
          </a:p>
          <a:p>
            <a:r>
              <a:rPr lang="en-GB" sz="2400" dirty="0"/>
              <a:t>3/ Do your research – the perfect practice isn’t just about location</a:t>
            </a:r>
          </a:p>
          <a:p>
            <a:endParaRPr lang="en-GB" sz="2400" dirty="0"/>
          </a:p>
          <a:p>
            <a:r>
              <a:rPr lang="en-GB" sz="2400" dirty="0"/>
              <a:t>4/ Find out what will appeal to trainers</a:t>
            </a:r>
          </a:p>
          <a:p>
            <a:endParaRPr lang="en-GB" sz="2400" dirty="0"/>
          </a:p>
          <a:p>
            <a:r>
              <a:rPr lang="en-GB" sz="2400" dirty="0"/>
              <a:t>5/ Contact trainers the way they want to be contacted</a:t>
            </a:r>
          </a:p>
          <a:p>
            <a:endParaRPr lang="en-GB" sz="2400" dirty="0"/>
          </a:p>
          <a:p>
            <a:r>
              <a:rPr lang="en-GB" sz="2400" dirty="0"/>
              <a:t>6/ First impressions matter</a:t>
            </a:r>
          </a:p>
        </p:txBody>
      </p:sp>
    </p:spTree>
    <p:extLst>
      <p:ext uri="{BB962C8B-B14F-4D97-AF65-F5344CB8AC3E}">
        <p14:creationId xmlns:p14="http://schemas.microsoft.com/office/powerpoint/2010/main" val="1902548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35188" y="981076"/>
            <a:ext cx="7772400" cy="1008063"/>
          </a:xfrm>
        </p:spPr>
        <p:txBody>
          <a:bodyPr>
            <a:normAutofit fontScale="90000"/>
          </a:bodyPr>
          <a:lstStyle/>
          <a:p>
            <a:pPr algn="l" eaLnBrk="1" hangingPunct="1"/>
            <a:br>
              <a:rPr lang="en-GB">
                <a:solidFill>
                  <a:schemeClr val="hlink"/>
                </a:solidFill>
                <a:latin typeface="Maiandra GD" pitchFamily="34" charset="0"/>
              </a:rPr>
            </a:br>
            <a:r>
              <a:rPr lang="en-GB">
                <a:solidFill>
                  <a:schemeClr val="hlink"/>
                </a:solidFill>
                <a:latin typeface="Maiandra GD" pitchFamily="34" charset="0"/>
              </a:rPr>
              <a:t>                         </a:t>
            </a:r>
          </a:p>
        </p:txBody>
      </p:sp>
      <p:sp>
        <p:nvSpPr>
          <p:cNvPr id="5123" name="Rectangle 3"/>
          <p:cNvSpPr>
            <a:spLocks noGrp="1" noChangeArrowheads="1"/>
          </p:cNvSpPr>
          <p:nvPr>
            <p:ph type="subTitle" idx="1"/>
          </p:nvPr>
        </p:nvSpPr>
        <p:spPr>
          <a:xfrm>
            <a:off x="2640013" y="2276475"/>
            <a:ext cx="6400800" cy="4032250"/>
          </a:xfrm>
        </p:spPr>
        <p:txBody>
          <a:bodyPr/>
          <a:lstStyle/>
          <a:p>
            <a:pPr algn="l" eaLnBrk="1" hangingPunct="1"/>
            <a:r>
              <a:rPr lang="en-GB" sz="3600" b="1" dirty="0">
                <a:solidFill>
                  <a:schemeClr val="accent2"/>
                </a:solidFill>
                <a:latin typeface="Maiandra GD" pitchFamily="34" charset="0"/>
              </a:rPr>
              <a:t>   A Fair System? </a:t>
            </a:r>
          </a:p>
          <a:p>
            <a:pPr algn="l" eaLnBrk="1" hangingPunct="1"/>
            <a:endParaRPr lang="en-GB" sz="2000" b="1" dirty="0">
              <a:solidFill>
                <a:schemeClr val="accent2"/>
              </a:solidFill>
              <a:latin typeface="Maiandra GD" pitchFamily="34" charset="0"/>
            </a:endParaRPr>
          </a:p>
          <a:p>
            <a:pPr algn="l"/>
            <a:r>
              <a:rPr lang="en-GB" sz="2000" dirty="0"/>
              <a:t>What bothered applicants in </a:t>
            </a:r>
          </a:p>
          <a:p>
            <a:pPr algn="l"/>
            <a:r>
              <a:rPr lang="en-GB" sz="2000" dirty="0"/>
              <a:t>previous years?</a:t>
            </a:r>
            <a:endParaRPr lang="en-GB" sz="2000" i="1" dirty="0">
              <a:solidFill>
                <a:schemeClr val="hlink"/>
              </a:solidFill>
              <a:latin typeface="Maiandra GD"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495" y="1333932"/>
            <a:ext cx="4762500" cy="4314825"/>
          </a:xfrm>
          <a:prstGeom prst="rect">
            <a:avLst/>
          </a:prstGeom>
        </p:spPr>
      </p:pic>
    </p:spTree>
    <p:custDataLst>
      <p:tags r:id="rId1"/>
    </p:custDataLst>
    <p:extLst>
      <p:ext uri="{BB962C8B-B14F-4D97-AF65-F5344CB8AC3E}">
        <p14:creationId xmlns:p14="http://schemas.microsoft.com/office/powerpoint/2010/main" val="4022957860"/>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dirty="0">
                <a:solidFill>
                  <a:schemeClr val="accent2"/>
                </a:solidFill>
              </a:rPr>
              <a:t>Timing</a:t>
            </a:r>
            <a:endParaRPr lang="en-US" dirty="0">
              <a:solidFill>
                <a:schemeClr val="accent2"/>
              </a:solidFill>
            </a:endParaRPr>
          </a:p>
        </p:txBody>
      </p:sp>
      <p:sp>
        <p:nvSpPr>
          <p:cNvPr id="175107" name="Rectangle 3"/>
          <p:cNvSpPr>
            <a:spLocks noGrp="1" noChangeArrowheads="1"/>
          </p:cNvSpPr>
          <p:nvPr>
            <p:ph type="body" idx="1"/>
          </p:nvPr>
        </p:nvSpPr>
        <p:spPr>
          <a:xfrm>
            <a:off x="2207568" y="1556792"/>
            <a:ext cx="7772400" cy="4608512"/>
          </a:xfrm>
        </p:spPr>
        <p:txBody>
          <a:bodyPr>
            <a:normAutofit fontScale="92500"/>
          </a:bodyPr>
          <a:lstStyle/>
          <a:p>
            <a:pPr eaLnBrk="1" hangingPunct="1"/>
            <a:endParaRPr lang="en-GB" b="1" i="1" dirty="0">
              <a:sym typeface="Wingdings" pitchFamily="2" charset="2"/>
            </a:endParaRPr>
          </a:p>
          <a:p>
            <a:pPr eaLnBrk="1" hangingPunct="1"/>
            <a:r>
              <a:rPr lang="en-GB" sz="2400" b="1" dirty="0">
                <a:sym typeface="Wingdings" pitchFamily="2" charset="2"/>
              </a:rPr>
              <a:t> </a:t>
            </a:r>
            <a:r>
              <a:rPr lang="en-US" sz="2400" i="1" dirty="0">
                <a:solidFill>
                  <a:schemeClr val="tx1"/>
                </a:solidFill>
                <a:sym typeface="Wingdings" pitchFamily="2" charset="2"/>
              </a:rPr>
              <a:t>“….. It would be better if we could do it at the end of May / start of June when exams are over……</a:t>
            </a:r>
            <a:endParaRPr lang="en-GB" sz="2800" i="1" dirty="0">
              <a:sym typeface="Wingdings" pitchFamily="2" charset="2"/>
            </a:endParaRPr>
          </a:p>
          <a:p>
            <a:pPr eaLnBrk="1" hangingPunct="1"/>
            <a:endParaRPr lang="en-GB" sz="2800" i="1" dirty="0">
              <a:sym typeface="Wingdings" pitchFamily="2" charset="2"/>
            </a:endParaRPr>
          </a:p>
          <a:p>
            <a:pPr eaLnBrk="1" hangingPunct="1">
              <a:buFont typeface="Wingdings" pitchFamily="2" charset="2"/>
              <a:buChar char="L"/>
            </a:pPr>
            <a:r>
              <a:rPr lang="en-US" sz="2400" i="1" dirty="0">
                <a:solidFill>
                  <a:schemeClr val="tx1"/>
                </a:solidFill>
              </a:rPr>
              <a:t>"There was not enough time between the actually list of trainers being published and the practice visit period, especially when some students had extremely busy university timetable between these two events.”</a:t>
            </a:r>
          </a:p>
          <a:p>
            <a:pPr eaLnBrk="1" hangingPunct="1">
              <a:buFont typeface="Wingdings" pitchFamily="2" charset="2"/>
              <a:buChar char="L"/>
            </a:pPr>
            <a:endParaRPr lang="en-US" sz="2400" i="1" dirty="0">
              <a:solidFill>
                <a:schemeClr val="tx1"/>
              </a:solidFill>
            </a:endParaRPr>
          </a:p>
          <a:p>
            <a:pPr eaLnBrk="1" hangingPunct="1">
              <a:buFont typeface="Wingdings" pitchFamily="2" charset="2"/>
              <a:buChar char="L"/>
            </a:pPr>
            <a:r>
              <a:rPr lang="en-US" sz="2400" i="1" dirty="0">
                <a:solidFill>
                  <a:schemeClr val="tx1"/>
                </a:solidFill>
              </a:rPr>
              <a:t>“The 3 week interview period is too long….  It is very stressful.”</a:t>
            </a:r>
          </a:p>
          <a:p>
            <a:pPr eaLnBrk="1" hangingPunct="1">
              <a:buFont typeface="Wingdings" pitchFamily="2" charset="2"/>
              <a:buChar char="L"/>
            </a:pPr>
            <a:endParaRPr lang="en-US" sz="2400" i="1" dirty="0">
              <a:solidFill>
                <a:schemeClr val="tx1"/>
              </a:solidFill>
            </a:endParaRPr>
          </a:p>
          <a:p>
            <a:pPr eaLnBrk="1" hangingPunct="1"/>
            <a:endParaRPr lang="en-US" sz="2400" b="1" dirty="0">
              <a:solidFill>
                <a:schemeClr val="tx1"/>
              </a:solidFill>
            </a:endParaRPr>
          </a:p>
          <a:p>
            <a:pPr eaLnBrk="1" hangingPunct="1"/>
            <a:endParaRPr lang="en-US" sz="2400" b="1" dirty="0">
              <a:solidFill>
                <a:schemeClr val="tx1"/>
              </a:solidFill>
            </a:endParaRPr>
          </a:p>
        </p:txBody>
      </p:sp>
    </p:spTree>
    <p:custDataLst>
      <p:tags r:id="rId1"/>
    </p:custDataLst>
    <p:extLst>
      <p:ext uri="{BB962C8B-B14F-4D97-AF65-F5344CB8AC3E}">
        <p14:creationId xmlns:p14="http://schemas.microsoft.com/office/powerpoint/2010/main" val="262748231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332656"/>
            <a:ext cx="6934200" cy="720080"/>
          </a:xfrm>
        </p:spPr>
        <p:txBody>
          <a:bodyPr>
            <a:normAutofit fontScale="90000"/>
          </a:bodyPr>
          <a:lstStyle/>
          <a:p>
            <a:pPr eaLnBrk="1" hangingPunct="1"/>
            <a:r>
              <a:rPr lang="en-GB" dirty="0">
                <a:solidFill>
                  <a:schemeClr val="accent2"/>
                </a:solidFill>
              </a:rPr>
              <a:t>The matching/ appointing system</a:t>
            </a:r>
            <a:endParaRPr lang="en-US" dirty="0">
              <a:solidFill>
                <a:schemeClr val="accent2"/>
              </a:solidFill>
            </a:endParaRPr>
          </a:p>
        </p:txBody>
      </p:sp>
      <p:sp>
        <p:nvSpPr>
          <p:cNvPr id="9219" name="Rectangle 3"/>
          <p:cNvSpPr>
            <a:spLocks noGrp="1" noChangeArrowheads="1"/>
          </p:cNvSpPr>
          <p:nvPr>
            <p:ph type="body" idx="1"/>
          </p:nvPr>
        </p:nvSpPr>
        <p:spPr>
          <a:xfrm>
            <a:off x="2209800" y="1981200"/>
            <a:ext cx="7772400" cy="3752850"/>
          </a:xfrm>
        </p:spPr>
        <p:txBody>
          <a:bodyPr/>
          <a:lstStyle/>
          <a:p>
            <a:pPr eaLnBrk="1" hangingPunct="1"/>
            <a:r>
              <a:rPr lang="en-GB"/>
              <a:t> </a:t>
            </a:r>
            <a:endParaRPr lang="en-US" b="1"/>
          </a:p>
        </p:txBody>
      </p:sp>
      <p:sp>
        <p:nvSpPr>
          <p:cNvPr id="177156" name="Text Box 4"/>
          <p:cNvSpPr txBox="1">
            <a:spLocks noChangeArrowheads="1"/>
          </p:cNvSpPr>
          <p:nvPr/>
        </p:nvSpPr>
        <p:spPr bwMode="auto">
          <a:xfrm>
            <a:off x="2135188" y="1484785"/>
            <a:ext cx="7993260" cy="4939814"/>
          </a:xfrm>
          <a:prstGeom prst="rect">
            <a:avLst/>
          </a:prstGeom>
          <a:noFill/>
          <a:ln w="9525" algn="ctr">
            <a:noFill/>
            <a:miter lim="800000"/>
            <a:headEnd/>
            <a:tailEnd/>
          </a:ln>
        </p:spPr>
        <p:txBody>
          <a:bodyPr wrap="square">
            <a:spAutoFit/>
          </a:bodyPr>
          <a:lstStyle/>
          <a:p>
            <a:pPr marL="457200" indent="-457200">
              <a:spcBef>
                <a:spcPct val="50000"/>
              </a:spcBef>
              <a:buClr>
                <a:schemeClr val="folHlink"/>
              </a:buClr>
            </a:pPr>
            <a:r>
              <a:rPr lang="en-GB" dirty="0">
                <a:solidFill>
                  <a:srgbClr val="00266D"/>
                </a:solidFill>
                <a:sym typeface="Wingdings" pitchFamily="2" charset="2"/>
              </a:rPr>
              <a:t>       </a:t>
            </a:r>
            <a:r>
              <a:rPr lang="en-US" i="1" dirty="0"/>
              <a:t>“Very Competitive and most trainers interview candidates purely based on their CV which sometimes can be very misleading as </a:t>
            </a:r>
            <a:r>
              <a:rPr lang="en-US" b="1" i="1" dirty="0"/>
              <a:t>interviewing everyone</a:t>
            </a:r>
            <a:r>
              <a:rPr lang="en-US" i="1" dirty="0"/>
              <a:t> will make it fair to both the trainer and the candidate.”</a:t>
            </a:r>
            <a:r>
              <a:rPr lang="en-US" dirty="0"/>
              <a:t> </a:t>
            </a:r>
          </a:p>
          <a:p>
            <a:pPr marL="457200" indent="-457200">
              <a:spcBef>
                <a:spcPct val="50000"/>
              </a:spcBef>
              <a:buClr>
                <a:schemeClr val="folHlink"/>
              </a:buClr>
            </a:pPr>
            <a:r>
              <a:rPr lang="en-GB" dirty="0">
                <a:sym typeface="Wingdings" pitchFamily="2" charset="2"/>
              </a:rPr>
              <a:t>  </a:t>
            </a:r>
            <a:r>
              <a:rPr lang="en-US" i="1" dirty="0">
                <a:solidFill>
                  <a:srgbClr val="002060"/>
                </a:solidFill>
              </a:rPr>
              <a:t>“It should be made clear if trainers are allowed to disclose whether or not they are putting you on their list before submitting it, and this should be </a:t>
            </a:r>
            <a:r>
              <a:rPr lang="en-US" i="1" dirty="0" err="1">
                <a:solidFill>
                  <a:srgbClr val="002060"/>
                </a:solidFill>
              </a:rPr>
              <a:t>standardised</a:t>
            </a:r>
            <a:r>
              <a:rPr lang="en-US" i="1" dirty="0">
                <a:solidFill>
                  <a:srgbClr val="002060"/>
                </a:solidFill>
              </a:rPr>
              <a:t> so that everyone does so therefore all applicants are in the same position.”</a:t>
            </a:r>
            <a:r>
              <a:rPr lang="en-US" dirty="0">
                <a:solidFill>
                  <a:srgbClr val="002060"/>
                </a:solidFill>
              </a:rPr>
              <a:t> </a:t>
            </a:r>
          </a:p>
          <a:p>
            <a:pPr marL="457200" indent="-457200">
              <a:spcBef>
                <a:spcPct val="50000"/>
              </a:spcBef>
              <a:buClr>
                <a:schemeClr val="folHlink"/>
              </a:buClr>
            </a:pPr>
            <a:r>
              <a:rPr lang="en-GB" dirty="0">
                <a:sym typeface="Wingdings" pitchFamily="2" charset="2"/>
              </a:rPr>
              <a:t> </a:t>
            </a:r>
            <a:r>
              <a:rPr lang="en-US" i="1" dirty="0"/>
              <a:t> “Too much travelling to different places.”</a:t>
            </a:r>
          </a:p>
          <a:p>
            <a:pPr marL="457200" indent="-457200">
              <a:spcBef>
                <a:spcPct val="50000"/>
              </a:spcBef>
              <a:buClr>
                <a:schemeClr val="folHlink"/>
              </a:buClr>
              <a:buFont typeface="Wingdings" pitchFamily="2" charset="2"/>
              <a:buChar char="L"/>
            </a:pPr>
            <a:endParaRPr lang="en-US" dirty="0"/>
          </a:p>
          <a:p>
            <a:pPr marL="457200" indent="-457200">
              <a:spcBef>
                <a:spcPct val="50000"/>
              </a:spcBef>
              <a:buClr>
                <a:schemeClr val="folHlink"/>
              </a:buClr>
              <a:buFont typeface="Wingdings" pitchFamily="2" charset="2"/>
              <a:buChar char="L"/>
            </a:pPr>
            <a:endParaRPr lang="en-US" dirty="0"/>
          </a:p>
          <a:p>
            <a:pPr marL="457200" indent="-457200">
              <a:spcBef>
                <a:spcPct val="50000"/>
              </a:spcBef>
              <a:buClr>
                <a:schemeClr val="folHlink"/>
              </a:buClr>
              <a:buFont typeface="Wingdings" pitchFamily="2" charset="2"/>
              <a:buChar char="L"/>
            </a:pPr>
            <a:endParaRPr lang="en-US" dirty="0"/>
          </a:p>
          <a:p>
            <a:pPr marL="457200" indent="-457200">
              <a:spcBef>
                <a:spcPct val="50000"/>
              </a:spcBef>
              <a:buClr>
                <a:schemeClr val="folHlink"/>
              </a:buClr>
            </a:pPr>
            <a:endParaRPr lang="en-GB" dirty="0"/>
          </a:p>
          <a:p>
            <a:pPr marL="457200" indent="-457200">
              <a:spcBef>
                <a:spcPct val="50000"/>
              </a:spcBef>
              <a:buClr>
                <a:schemeClr val="folHlink"/>
              </a:buClr>
            </a:pPr>
            <a:endParaRPr lang="en-US" dirty="0"/>
          </a:p>
        </p:txBody>
      </p:sp>
      <p:pic>
        <p:nvPicPr>
          <p:cNvPr id="177157" name="Picture 5" descr="MCAN01324_0000[1]"/>
          <p:cNvPicPr>
            <a:picLocks noChangeAspect="1" noChangeArrowheads="1"/>
          </p:cNvPicPr>
          <p:nvPr/>
        </p:nvPicPr>
        <p:blipFill>
          <a:blip r:embed="rId3" cstate="print"/>
          <a:srcRect/>
          <a:stretch>
            <a:fillRect/>
          </a:stretch>
        </p:blipFill>
        <p:spPr bwMode="auto">
          <a:xfrm>
            <a:off x="1847851" y="1989139"/>
            <a:ext cx="569913" cy="5746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434544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7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71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404813"/>
            <a:ext cx="6934200" cy="1295400"/>
          </a:xfrm>
        </p:spPr>
        <p:txBody>
          <a:bodyPr/>
          <a:lstStyle/>
          <a:p>
            <a:pPr eaLnBrk="1" hangingPunct="1"/>
            <a:r>
              <a:rPr lang="en-GB" altLang="en-US" b="1">
                <a:solidFill>
                  <a:schemeClr val="accent2"/>
                </a:solidFill>
              </a:rPr>
              <a:t>How Matching works &amp; Securing an Appointment  </a:t>
            </a:r>
            <a:endParaRPr lang="en-US" altLang="en-US" b="1">
              <a:solidFill>
                <a:schemeClr val="accent2"/>
              </a:solidFill>
            </a:endParaRPr>
          </a:p>
        </p:txBody>
      </p:sp>
      <p:sp>
        <p:nvSpPr>
          <p:cNvPr id="163843" name="Rectangle 3"/>
          <p:cNvSpPr>
            <a:spLocks noGrp="1" noChangeArrowheads="1"/>
          </p:cNvSpPr>
          <p:nvPr>
            <p:ph type="body" idx="1"/>
          </p:nvPr>
        </p:nvSpPr>
        <p:spPr>
          <a:xfrm>
            <a:off x="2063750" y="2565401"/>
            <a:ext cx="7772400" cy="3167063"/>
          </a:xfrm>
        </p:spPr>
        <p:txBody>
          <a:bodyPr>
            <a:normAutofit fontScale="70000" lnSpcReduction="20000"/>
          </a:bodyPr>
          <a:lstStyle/>
          <a:p>
            <a:pPr eaLnBrk="1" hangingPunct="1">
              <a:buFontTx/>
              <a:buChar char="•"/>
              <a:defRPr/>
            </a:pPr>
            <a:r>
              <a:rPr lang="en-GB" u="sng" dirty="0">
                <a:solidFill>
                  <a:schemeClr val="tx1"/>
                </a:solidFill>
                <a:latin typeface="+mj-lt"/>
              </a:rPr>
              <a:t>All</a:t>
            </a:r>
            <a:r>
              <a:rPr lang="en-GB" dirty="0">
                <a:solidFill>
                  <a:schemeClr val="tx1"/>
                </a:solidFill>
                <a:latin typeface="+mj-lt"/>
              </a:rPr>
              <a:t> matching appointments will be via Oriel and will occur only at the end of the visitation period.</a:t>
            </a:r>
          </a:p>
          <a:p>
            <a:pPr eaLnBrk="1" hangingPunct="1">
              <a:buFontTx/>
              <a:buChar char="•"/>
              <a:defRPr/>
            </a:pPr>
            <a:endParaRPr lang="en-GB" dirty="0">
              <a:solidFill>
                <a:schemeClr val="tx1"/>
              </a:solidFill>
              <a:latin typeface="+mj-lt"/>
            </a:endParaRPr>
          </a:p>
          <a:p>
            <a:pPr eaLnBrk="1" hangingPunct="1">
              <a:buFontTx/>
              <a:buChar char="•"/>
              <a:defRPr/>
            </a:pPr>
            <a:r>
              <a:rPr lang="en-GB" dirty="0">
                <a:solidFill>
                  <a:srgbClr val="002060"/>
                </a:solidFill>
                <a:latin typeface="+mj-lt"/>
              </a:rPr>
              <a:t>The submission deadline will be absolute</a:t>
            </a:r>
          </a:p>
          <a:p>
            <a:pPr eaLnBrk="1" hangingPunct="1">
              <a:defRPr/>
            </a:pPr>
            <a:endParaRPr lang="en-GB" dirty="0">
              <a:solidFill>
                <a:schemeClr val="accent2"/>
              </a:solidFill>
              <a:latin typeface="+mj-lt"/>
            </a:endParaRPr>
          </a:p>
          <a:p>
            <a:pPr eaLnBrk="1" hangingPunct="1">
              <a:buFontTx/>
              <a:buChar char="•"/>
              <a:defRPr/>
            </a:pPr>
            <a:r>
              <a:rPr lang="en-GB" dirty="0">
                <a:solidFill>
                  <a:schemeClr val="tx1"/>
                </a:solidFill>
                <a:latin typeface="+mj-lt"/>
              </a:rPr>
              <a:t>Clearing  appointments outside of matching must be confirmed by emails from both parties.</a:t>
            </a:r>
            <a:r>
              <a:rPr lang="en-US" b="1" dirty="0"/>
              <a:t> </a:t>
            </a:r>
          </a:p>
          <a:p>
            <a:pPr eaLnBrk="1" hangingPunct="1">
              <a:defRPr/>
            </a:pPr>
            <a:endParaRPr lang="en-US" dirty="0">
              <a:solidFill>
                <a:srgbClr val="002060"/>
              </a:solidFill>
            </a:endParaRPr>
          </a:p>
          <a:p>
            <a:pPr marL="0" indent="0" eaLnBrk="1" hangingPunct="1">
              <a:buNone/>
              <a:defRPr/>
            </a:pPr>
            <a:r>
              <a:rPr lang="en-GB" sz="3900" dirty="0">
                <a:solidFill>
                  <a:srgbClr val="FF0000"/>
                </a:solidFill>
                <a:latin typeface="+mj-lt"/>
              </a:rPr>
              <a:t>For 2023/24 – Remote/Rural Direct appointments</a:t>
            </a:r>
          </a:p>
          <a:p>
            <a:pPr eaLnBrk="1" hangingPunct="1">
              <a:buFontTx/>
              <a:buChar char="•"/>
              <a:defRPr/>
            </a:pPr>
            <a:endParaRPr lang="en-GB" dirty="0">
              <a:solidFill>
                <a:schemeClr val="tx1"/>
              </a:solidFill>
              <a:latin typeface="+mj-lt"/>
            </a:endParaRPr>
          </a:p>
          <a:p>
            <a:pPr eaLnBrk="1" hangingPunct="1">
              <a:buFontTx/>
              <a:buChar char="•"/>
              <a:defRPr/>
            </a:pPr>
            <a:endParaRPr lang="en-US" dirty="0">
              <a:solidFill>
                <a:schemeClr val="tx1"/>
              </a:solidFill>
              <a:latin typeface="+mj-lt"/>
            </a:endParaRPr>
          </a:p>
        </p:txBody>
      </p:sp>
    </p:spTree>
    <p:custDataLst>
      <p:tags r:id="rId1"/>
    </p:custDataLst>
    <p:extLst>
      <p:ext uri="{BB962C8B-B14F-4D97-AF65-F5344CB8AC3E}">
        <p14:creationId xmlns:p14="http://schemas.microsoft.com/office/powerpoint/2010/main" val="1570607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43">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43">
                                            <p:txEl>
                                              <p:pRg st="2" end="2"/>
                                            </p:txEl>
                                          </p:spTgt>
                                        </p:tgtEl>
                                        <p:attrNameLst>
                                          <p:attrName>ppt_c</p:attrName>
                                        </p:attrNameLst>
                                      </p:cBhvr>
                                      <p:to>
                                        <a:schemeClr val="accent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609600"/>
            <a:ext cx="6934200" cy="515938"/>
          </a:xfrm>
        </p:spPr>
        <p:txBody>
          <a:bodyPr>
            <a:normAutofit fontScale="90000"/>
          </a:bodyPr>
          <a:lstStyle/>
          <a:p>
            <a:pPr eaLnBrk="1" hangingPunct="1"/>
            <a:r>
              <a:rPr lang="en-GB" dirty="0">
                <a:solidFill>
                  <a:schemeClr val="accent2"/>
                </a:solidFill>
              </a:rPr>
              <a:t>Matching – the harsh facts </a:t>
            </a:r>
            <a:endParaRPr lang="en-US" dirty="0">
              <a:solidFill>
                <a:schemeClr val="accent2"/>
              </a:solidFill>
            </a:endParaRPr>
          </a:p>
        </p:txBody>
      </p:sp>
      <p:sp>
        <p:nvSpPr>
          <p:cNvPr id="179203" name="Rectangle 3"/>
          <p:cNvSpPr>
            <a:spLocks noGrp="1" noChangeArrowheads="1"/>
          </p:cNvSpPr>
          <p:nvPr>
            <p:ph type="body" idx="1"/>
          </p:nvPr>
        </p:nvSpPr>
        <p:spPr>
          <a:xfrm>
            <a:off x="1724170" y="1497014"/>
            <a:ext cx="8964612" cy="5113337"/>
          </a:xfrm>
        </p:spPr>
        <p:txBody>
          <a:bodyPr>
            <a:normAutofit fontScale="92500" lnSpcReduction="20000"/>
          </a:bodyPr>
          <a:lstStyle/>
          <a:p>
            <a:pPr eaLnBrk="1" hangingPunct="1">
              <a:spcBef>
                <a:spcPct val="50000"/>
              </a:spcBef>
              <a:buFontTx/>
              <a:buAutoNum type="arabicPeriod"/>
            </a:pPr>
            <a:endParaRPr lang="en-US" sz="1600" i="1" dirty="0"/>
          </a:p>
          <a:p>
            <a:pPr eaLnBrk="1" hangingPunct="1">
              <a:spcBef>
                <a:spcPct val="50000"/>
              </a:spcBef>
            </a:pPr>
            <a:r>
              <a:rPr lang="en-US" i="1" dirty="0">
                <a:sym typeface="Wingdings" pitchFamily="2" charset="2"/>
              </a:rPr>
              <a:t>     </a:t>
            </a:r>
            <a:r>
              <a:rPr lang="en-US" i="1" dirty="0">
                <a:solidFill>
                  <a:schemeClr val="tx1"/>
                </a:solidFill>
              </a:rPr>
              <a:t>“Potential of number 2 choice by a trainer dropping  right down the list.”</a:t>
            </a:r>
          </a:p>
          <a:p>
            <a:pPr eaLnBrk="1" hangingPunct="1">
              <a:spcBef>
                <a:spcPct val="50000"/>
              </a:spcBef>
            </a:pPr>
            <a:endParaRPr lang="en-US" dirty="0">
              <a:solidFill>
                <a:schemeClr val="tx1"/>
              </a:solidFill>
            </a:endParaRPr>
          </a:p>
          <a:p>
            <a:pPr eaLnBrk="1" hangingPunct="1"/>
            <a:r>
              <a:rPr lang="en-US" i="1" dirty="0">
                <a:solidFill>
                  <a:schemeClr val="tx1"/>
                </a:solidFill>
                <a:sym typeface="Wingdings" pitchFamily="2" charset="2"/>
              </a:rPr>
              <a:t>     </a:t>
            </a:r>
            <a:r>
              <a:rPr lang="en-US" i="1" dirty="0">
                <a:solidFill>
                  <a:schemeClr val="tx1"/>
                </a:solidFill>
              </a:rPr>
              <a:t>"The trainer and the trainee seem to have no idea how high on each others lists they are.”</a:t>
            </a:r>
          </a:p>
          <a:p>
            <a:pPr eaLnBrk="1" hangingPunct="1"/>
            <a:endParaRPr lang="en-GB" i="1" dirty="0">
              <a:solidFill>
                <a:schemeClr val="tx1"/>
              </a:solidFill>
            </a:endParaRPr>
          </a:p>
          <a:p>
            <a:pPr eaLnBrk="1" hangingPunct="1"/>
            <a:r>
              <a:rPr lang="en-US" i="1" dirty="0">
                <a:solidFill>
                  <a:schemeClr val="tx1"/>
                </a:solidFill>
              </a:rPr>
              <a:t> </a:t>
            </a:r>
            <a:r>
              <a:rPr lang="en-US" i="1" dirty="0">
                <a:solidFill>
                  <a:schemeClr val="tx1"/>
                </a:solidFill>
                <a:sym typeface="Wingdings" pitchFamily="2" charset="2"/>
              </a:rPr>
              <a:t>   </a:t>
            </a:r>
            <a:r>
              <a:rPr lang="en-US" i="1" dirty="0">
                <a:solidFill>
                  <a:schemeClr val="tx1"/>
                </a:solidFill>
              </a:rPr>
              <a:t>“Risk of not matching with a trainer you would like to work most with</a:t>
            </a:r>
            <a:r>
              <a:rPr lang="en-US" dirty="0">
                <a:solidFill>
                  <a:schemeClr val="tx1"/>
                </a:solidFill>
              </a:rPr>
              <a:t> …”</a:t>
            </a:r>
          </a:p>
          <a:p>
            <a:pPr eaLnBrk="1" hangingPunct="1"/>
            <a:endParaRPr lang="en-GB" dirty="0">
              <a:solidFill>
                <a:schemeClr val="tx1"/>
              </a:solidFill>
            </a:endParaRPr>
          </a:p>
          <a:p>
            <a:pPr eaLnBrk="1" hangingPunct="1"/>
            <a:r>
              <a:rPr lang="en-US" i="1" dirty="0">
                <a:solidFill>
                  <a:schemeClr val="tx1"/>
                </a:solidFill>
                <a:sym typeface="Wingdings" pitchFamily="2" charset="2"/>
              </a:rPr>
              <a:t>    </a:t>
            </a:r>
            <a:r>
              <a:rPr lang="en-US" i="1" dirty="0">
                <a:solidFill>
                  <a:schemeClr val="tx1"/>
                </a:solidFill>
              </a:rPr>
              <a:t>“I don’t know where I stand with practices, they may interview 50 people    and …. this makes it difficult to decide who to put on mine.”</a:t>
            </a:r>
          </a:p>
          <a:p>
            <a:pPr eaLnBrk="1" hangingPunct="1"/>
            <a:endParaRPr lang="en-GB" i="1" dirty="0">
              <a:solidFill>
                <a:schemeClr val="tx1"/>
              </a:solidFill>
            </a:endParaRPr>
          </a:p>
          <a:p>
            <a:pPr eaLnBrk="1" hangingPunct="1"/>
            <a:r>
              <a:rPr lang="en-US" i="1" dirty="0">
                <a:solidFill>
                  <a:schemeClr val="tx1"/>
                </a:solidFill>
                <a:sym typeface="Wingdings" pitchFamily="2" charset="2"/>
              </a:rPr>
              <a:t>     </a:t>
            </a:r>
            <a:r>
              <a:rPr lang="en-US" i="1" dirty="0">
                <a:solidFill>
                  <a:schemeClr val="tx1"/>
                </a:solidFill>
              </a:rPr>
              <a:t>“No guarantee of jobs …...”</a:t>
            </a:r>
          </a:p>
          <a:p>
            <a:pPr eaLnBrk="1" hangingPunct="1"/>
            <a:endParaRPr lang="en-US" i="1" dirty="0">
              <a:solidFill>
                <a:schemeClr val="tx1"/>
              </a:solidFill>
            </a:endParaRPr>
          </a:p>
          <a:p>
            <a:pPr eaLnBrk="1" hangingPunct="1"/>
            <a:endParaRPr lang="en-US" b="1" i="1" dirty="0">
              <a:solidFill>
                <a:schemeClr val="tx1"/>
              </a:solidFill>
            </a:endParaRPr>
          </a:p>
          <a:p>
            <a:pPr eaLnBrk="1" hangingPunct="1"/>
            <a:endParaRPr lang="en-US" dirty="0">
              <a:solidFill>
                <a:schemeClr val="tx1"/>
              </a:solidFill>
            </a:endParaRPr>
          </a:p>
          <a:p>
            <a:pPr eaLnBrk="1" hangingPunct="1"/>
            <a:endParaRPr lang="en-US" dirty="0">
              <a:solidFill>
                <a:schemeClr val="tx1"/>
              </a:solidFill>
            </a:endParaRPr>
          </a:p>
          <a:p>
            <a:pPr eaLnBrk="1" hangingPunct="1"/>
            <a:endParaRPr lang="en-US" sz="1600" dirty="0"/>
          </a:p>
        </p:txBody>
      </p:sp>
    </p:spTree>
    <p:custDataLst>
      <p:tags r:id="rId1"/>
    </p:custDataLst>
    <p:extLst>
      <p:ext uri="{BB962C8B-B14F-4D97-AF65-F5344CB8AC3E}">
        <p14:creationId xmlns:p14="http://schemas.microsoft.com/office/powerpoint/2010/main" val="20936498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9203">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9203">
                                            <p:txEl>
                                              <p:pRg st="3" end="3"/>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20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79203">
                                            <p:txEl>
                                              <p:pRg st="5" end="5"/>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20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79203">
                                            <p:txEl>
                                              <p:pRg st="7" end="7"/>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20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79203">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solidFill>
                  <a:schemeClr val="accent2"/>
                </a:solidFill>
              </a:rPr>
              <a:t>Fairness</a:t>
            </a:r>
            <a:endParaRPr lang="en-US">
              <a:solidFill>
                <a:schemeClr val="accent2"/>
              </a:solidFill>
            </a:endParaRPr>
          </a:p>
        </p:txBody>
      </p:sp>
      <p:sp>
        <p:nvSpPr>
          <p:cNvPr id="180227" name="Rectangle 3"/>
          <p:cNvSpPr>
            <a:spLocks noGrp="1" noChangeArrowheads="1"/>
          </p:cNvSpPr>
          <p:nvPr>
            <p:ph type="body" idx="1"/>
          </p:nvPr>
        </p:nvSpPr>
        <p:spPr>
          <a:xfrm>
            <a:off x="2063553" y="2348881"/>
            <a:ext cx="8278813" cy="3027363"/>
          </a:xfrm>
        </p:spPr>
        <p:txBody>
          <a:bodyPr>
            <a:normAutofit/>
          </a:bodyPr>
          <a:lstStyle/>
          <a:p>
            <a:pPr eaLnBrk="1" hangingPunct="1">
              <a:buFontTx/>
              <a:buChar char="•"/>
            </a:pPr>
            <a:endParaRPr lang="en-GB" sz="1600" dirty="0"/>
          </a:p>
          <a:p>
            <a:pPr eaLnBrk="1" hangingPunct="1"/>
            <a:r>
              <a:rPr lang="en-US" sz="1600" i="1" dirty="0"/>
              <a:t>  </a:t>
            </a:r>
            <a:r>
              <a:rPr lang="en-US" b="1" i="1" dirty="0">
                <a:latin typeface="+mj-lt"/>
              </a:rPr>
              <a:t>“</a:t>
            </a:r>
            <a:r>
              <a:rPr lang="en-US" i="1" dirty="0">
                <a:latin typeface="+mj-lt"/>
              </a:rPr>
              <a:t>People going behind others’ backs and telling who is on their list and who is not.  Some people </a:t>
            </a:r>
            <a:r>
              <a:rPr lang="en-US" i="1" u="sng" dirty="0">
                <a:latin typeface="+mj-lt"/>
              </a:rPr>
              <a:t>already know</a:t>
            </a:r>
            <a:r>
              <a:rPr lang="en-US" i="1" dirty="0">
                <a:latin typeface="+mj-lt"/>
              </a:rPr>
              <a:t> they will be a trainer’s number one choice so it is a waste of a vote for others who may put this trainer as their number one.”</a:t>
            </a:r>
          </a:p>
          <a:p>
            <a:pPr marL="0" indent="0" eaLnBrk="1" hangingPunct="1">
              <a:buNone/>
            </a:pPr>
            <a:endParaRPr lang="en-GB" dirty="0">
              <a:latin typeface="+mj-lt"/>
            </a:endParaRPr>
          </a:p>
          <a:p>
            <a:pPr eaLnBrk="1" hangingPunct="1"/>
            <a:r>
              <a:rPr lang="en-US" i="1" dirty="0">
                <a:latin typeface="+mj-lt"/>
              </a:rPr>
              <a:t>“….. Also some trainers tell people that they are their number 1 choice which defeats the purpose of this process.”</a:t>
            </a:r>
            <a:r>
              <a:rPr lang="en-US" dirty="0">
                <a:latin typeface="+mj-lt"/>
              </a:rPr>
              <a:t> </a:t>
            </a:r>
          </a:p>
          <a:p>
            <a:pPr eaLnBrk="1" hangingPunct="1">
              <a:buFontTx/>
              <a:buChar char="•"/>
            </a:pPr>
            <a:endParaRPr lang="en-US" b="1" dirty="0"/>
          </a:p>
        </p:txBody>
      </p:sp>
      <p:pic>
        <p:nvPicPr>
          <p:cNvPr id="180228" name="Picture 4" descr="MPj04276730000[1]"/>
          <p:cNvPicPr>
            <a:picLocks noChangeAspect="1" noChangeArrowheads="1"/>
          </p:cNvPicPr>
          <p:nvPr/>
        </p:nvPicPr>
        <p:blipFill>
          <a:blip r:embed="rId3" cstate="print"/>
          <a:srcRect/>
          <a:stretch>
            <a:fillRect/>
          </a:stretch>
        </p:blipFill>
        <p:spPr bwMode="auto">
          <a:xfrm>
            <a:off x="759040" y="398125"/>
            <a:ext cx="2609026" cy="197254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8993763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0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solidFill>
                  <a:schemeClr val="accent2"/>
                </a:solidFill>
              </a:rPr>
              <a:t>Mis-information</a:t>
            </a:r>
            <a:endParaRPr lang="en-US">
              <a:solidFill>
                <a:schemeClr val="accent2"/>
              </a:solidFill>
            </a:endParaRPr>
          </a:p>
        </p:txBody>
      </p:sp>
      <p:sp>
        <p:nvSpPr>
          <p:cNvPr id="182275" name="Rectangle 3"/>
          <p:cNvSpPr>
            <a:spLocks noGrp="1" noChangeArrowheads="1"/>
          </p:cNvSpPr>
          <p:nvPr>
            <p:ph type="body" idx="1"/>
          </p:nvPr>
        </p:nvSpPr>
        <p:spPr>
          <a:xfrm>
            <a:off x="2209800" y="1628776"/>
            <a:ext cx="7772400" cy="4467225"/>
          </a:xfrm>
        </p:spPr>
        <p:txBody>
          <a:bodyPr/>
          <a:lstStyle/>
          <a:p>
            <a:pPr eaLnBrk="1" hangingPunct="1"/>
            <a:r>
              <a:rPr lang="en-GB" sz="2800" dirty="0">
                <a:sym typeface="Wingdings" pitchFamily="2" charset="2"/>
              </a:rPr>
              <a:t>   </a:t>
            </a:r>
            <a:r>
              <a:rPr lang="en-US" sz="2400" i="1" dirty="0">
                <a:solidFill>
                  <a:schemeClr val="tx1"/>
                </a:solidFill>
              </a:rPr>
              <a:t>“It can lead to a great deal of </a:t>
            </a:r>
            <a:r>
              <a:rPr lang="en-US" sz="2400" i="1" dirty="0" err="1">
                <a:solidFill>
                  <a:schemeClr val="tx1"/>
                </a:solidFill>
              </a:rPr>
              <a:t>rumour</a:t>
            </a:r>
            <a:r>
              <a:rPr lang="en-US" sz="2400" i="1" dirty="0">
                <a:solidFill>
                  <a:schemeClr val="tx1"/>
                </a:solidFill>
              </a:rPr>
              <a:t> spreading between classmates.”</a:t>
            </a:r>
          </a:p>
          <a:p>
            <a:pPr eaLnBrk="1" hangingPunct="1"/>
            <a:r>
              <a:rPr lang="en-GB" sz="2400" dirty="0">
                <a:solidFill>
                  <a:schemeClr val="tx1"/>
                </a:solidFill>
                <a:sym typeface="Wingdings" pitchFamily="2" charset="2"/>
              </a:rPr>
              <a:t>     </a:t>
            </a:r>
          </a:p>
          <a:p>
            <a:pPr eaLnBrk="1" hangingPunct="1"/>
            <a:endParaRPr lang="en-GB" sz="2400" dirty="0">
              <a:solidFill>
                <a:schemeClr val="tx1"/>
              </a:solidFill>
              <a:sym typeface="Wingdings" pitchFamily="2" charset="2"/>
            </a:endParaRPr>
          </a:p>
          <a:p>
            <a:pPr eaLnBrk="1" hangingPunct="1"/>
            <a:r>
              <a:rPr lang="en-GB" sz="2800" dirty="0">
                <a:sym typeface="Wingdings" pitchFamily="2" charset="2"/>
              </a:rPr>
              <a:t>  </a:t>
            </a:r>
            <a:r>
              <a:rPr lang="en-US" sz="2400" i="1" dirty="0">
                <a:solidFill>
                  <a:schemeClr val="tx1"/>
                </a:solidFill>
              </a:rPr>
              <a:t>“People make matches </a:t>
            </a:r>
            <a:r>
              <a:rPr lang="en-US" sz="2400" i="1" dirty="0" err="1">
                <a:solidFill>
                  <a:schemeClr val="tx1"/>
                </a:solidFill>
              </a:rPr>
              <a:t>outwith</a:t>
            </a:r>
            <a:r>
              <a:rPr lang="en-US" sz="2400" i="1" dirty="0">
                <a:solidFill>
                  <a:schemeClr val="tx1"/>
                </a:solidFill>
              </a:rPr>
              <a:t> the system.”</a:t>
            </a:r>
          </a:p>
          <a:p>
            <a:pPr eaLnBrk="1" hangingPunct="1"/>
            <a:endParaRPr lang="en-US" sz="2400" b="1" dirty="0">
              <a:solidFill>
                <a:schemeClr val="tx1"/>
              </a:solidFill>
            </a:endParaRPr>
          </a:p>
          <a:p>
            <a:pPr eaLnBrk="1" hangingPunct="1"/>
            <a:endParaRPr lang="en-US" sz="2400" dirty="0">
              <a:solidFill>
                <a:schemeClr val="tx1"/>
              </a:solidFill>
            </a:endParaRPr>
          </a:p>
        </p:txBody>
      </p:sp>
    </p:spTree>
    <p:custDataLst>
      <p:tags r:id="rId1"/>
    </p:custDataLst>
    <p:extLst>
      <p:ext uri="{BB962C8B-B14F-4D97-AF65-F5344CB8AC3E}">
        <p14:creationId xmlns:p14="http://schemas.microsoft.com/office/powerpoint/2010/main" val="266262190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609600"/>
            <a:ext cx="7270750" cy="1143000"/>
          </a:xfrm>
        </p:spPr>
        <p:txBody>
          <a:bodyPr>
            <a:normAutofit fontScale="90000"/>
          </a:bodyPr>
          <a:lstStyle/>
          <a:p>
            <a:pPr eaLnBrk="1" hangingPunct="1"/>
            <a:r>
              <a:rPr lang="en-GB" dirty="0">
                <a:solidFill>
                  <a:schemeClr val="accent2"/>
                </a:solidFill>
              </a:rPr>
              <a:t>Non-Scottish students taking some places</a:t>
            </a:r>
            <a:endParaRPr lang="en-US" dirty="0">
              <a:solidFill>
                <a:schemeClr val="accent2"/>
              </a:solidFill>
            </a:endParaRPr>
          </a:p>
        </p:txBody>
      </p:sp>
      <p:sp>
        <p:nvSpPr>
          <p:cNvPr id="181251" name="Rectangle 3"/>
          <p:cNvSpPr>
            <a:spLocks noGrp="1" noChangeArrowheads="1"/>
          </p:cNvSpPr>
          <p:nvPr>
            <p:ph type="body" idx="1"/>
          </p:nvPr>
        </p:nvSpPr>
        <p:spPr>
          <a:xfrm>
            <a:off x="2351088" y="2743201"/>
            <a:ext cx="7772400" cy="2486025"/>
          </a:xfrm>
        </p:spPr>
        <p:txBody>
          <a:bodyPr/>
          <a:lstStyle/>
          <a:p>
            <a:pPr eaLnBrk="1" hangingPunct="1"/>
            <a:r>
              <a:rPr lang="en-GB" sz="2800" dirty="0">
                <a:sym typeface="Wingdings" pitchFamily="2" charset="2"/>
              </a:rPr>
              <a:t>  </a:t>
            </a:r>
            <a:r>
              <a:rPr lang="en-US" sz="2400" i="1" dirty="0">
                <a:solidFill>
                  <a:schemeClr val="tx1"/>
                </a:solidFill>
                <a:latin typeface="+mj-lt"/>
              </a:rPr>
              <a:t>“Scotland graduates should be given preference for their VT as there is just enough posts for us.</a:t>
            </a:r>
            <a:r>
              <a:rPr lang="en-US" sz="2400" dirty="0">
                <a:solidFill>
                  <a:schemeClr val="tx1"/>
                </a:solidFill>
                <a:latin typeface="+mj-lt"/>
              </a:rPr>
              <a:t> </a:t>
            </a:r>
          </a:p>
          <a:p>
            <a:pPr eaLnBrk="1" hangingPunct="1"/>
            <a:endParaRPr lang="en-GB" sz="2400" dirty="0">
              <a:solidFill>
                <a:schemeClr val="tx1"/>
              </a:solidFill>
              <a:latin typeface="+mj-lt"/>
            </a:endParaRPr>
          </a:p>
          <a:p>
            <a:pPr eaLnBrk="1" hangingPunct="1"/>
            <a:r>
              <a:rPr lang="en-GB" sz="2400" dirty="0">
                <a:solidFill>
                  <a:schemeClr val="tx1"/>
                </a:solidFill>
                <a:latin typeface="+mj-lt"/>
                <a:sym typeface="Wingdings" pitchFamily="2" charset="2"/>
              </a:rPr>
              <a:t>   </a:t>
            </a:r>
            <a:r>
              <a:rPr lang="en-US" sz="2400" i="1" dirty="0">
                <a:solidFill>
                  <a:schemeClr val="tx1"/>
                </a:solidFill>
                <a:latin typeface="+mj-lt"/>
              </a:rPr>
              <a:t>“Thank you very much for a job in Scotland”</a:t>
            </a:r>
            <a:endParaRPr lang="en-US" sz="2400" dirty="0">
              <a:solidFill>
                <a:schemeClr val="tx1"/>
              </a:solidFill>
              <a:latin typeface="+mj-lt"/>
            </a:endParaRPr>
          </a:p>
          <a:p>
            <a:pPr eaLnBrk="1" hangingPunct="1"/>
            <a:endParaRPr lang="en-US" sz="2400" b="1" dirty="0">
              <a:solidFill>
                <a:schemeClr val="tx1"/>
              </a:solidFill>
            </a:endParaRPr>
          </a:p>
        </p:txBody>
      </p:sp>
    </p:spTree>
    <p:custDataLst>
      <p:tags r:id="rId1"/>
    </p:custDataLst>
    <p:extLst>
      <p:ext uri="{BB962C8B-B14F-4D97-AF65-F5344CB8AC3E}">
        <p14:creationId xmlns:p14="http://schemas.microsoft.com/office/powerpoint/2010/main" val="144229829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1728"/>
            <a:ext cx="12046527" cy="5416868"/>
          </a:xfrm>
          <a:prstGeom prst="rect">
            <a:avLst/>
          </a:prstGeom>
          <a:noFill/>
        </p:spPr>
        <p:txBody>
          <a:bodyPr wrap="square" rtlCol="0">
            <a:spAutoFit/>
          </a:bodyPr>
          <a:lstStyle/>
          <a:p>
            <a:r>
              <a:rPr lang="en-GB" sz="4000" b="1" dirty="0"/>
              <a:t>Top Tips!</a:t>
            </a:r>
          </a:p>
          <a:p>
            <a:endParaRPr lang="en-GB" sz="3600" dirty="0"/>
          </a:p>
          <a:p>
            <a:r>
              <a:rPr lang="en-GB" sz="3600" dirty="0"/>
              <a:t>1/ Don’t listen to the rumour mill</a:t>
            </a:r>
          </a:p>
          <a:p>
            <a:endParaRPr lang="en-GB" sz="3600" dirty="0"/>
          </a:p>
          <a:p>
            <a:r>
              <a:rPr lang="en-GB" sz="3600" dirty="0"/>
              <a:t>2/ Trust the system – it’s designed to be fair</a:t>
            </a:r>
          </a:p>
          <a:p>
            <a:endParaRPr lang="en-GB" sz="3600" dirty="0"/>
          </a:p>
          <a:p>
            <a:r>
              <a:rPr lang="en-GB" sz="3600" dirty="0"/>
              <a:t>3/ Use the visitation period, and see as much as you can – dental schools have bent over backwards to make this as easy as possible</a:t>
            </a:r>
          </a:p>
          <a:p>
            <a:endParaRPr lang="en-GB" dirty="0"/>
          </a:p>
        </p:txBody>
      </p:sp>
    </p:spTree>
    <p:extLst>
      <p:ext uri="{BB962C8B-B14F-4D97-AF65-F5344CB8AC3E}">
        <p14:creationId xmlns:p14="http://schemas.microsoft.com/office/powerpoint/2010/main" val="115962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normAutofit/>
          </a:bodyPr>
          <a:lstStyle/>
          <a:p>
            <a:pPr algn="ctr"/>
            <a:r>
              <a:rPr lang="en-GB" sz="5400" b="1" dirty="0"/>
              <a:t>Wishing you all the best for the recruitment process!</a:t>
            </a:r>
          </a:p>
        </p:txBody>
      </p:sp>
    </p:spTree>
    <p:extLst>
      <p:ext uri="{BB962C8B-B14F-4D97-AF65-F5344CB8AC3E}">
        <p14:creationId xmlns:p14="http://schemas.microsoft.com/office/powerpoint/2010/main" val="313876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9ADE374-E1D6-473E-9AC9-FB6FD479A008}"/>
              </a:ext>
            </a:extLst>
          </p:cNvPr>
          <p:cNvSpPr>
            <a:spLocks noGrp="1" noChangeArrowheads="1"/>
          </p:cNvSpPr>
          <p:nvPr>
            <p:ph type="ctrTitle"/>
          </p:nvPr>
        </p:nvSpPr>
        <p:spPr/>
        <p:txBody>
          <a:bodyPr/>
          <a:lstStyle/>
          <a:p>
            <a:r>
              <a:rPr lang="en-GB" altLang="en-US" sz="3600" dirty="0"/>
              <a:t>Dental Vocational Training</a:t>
            </a:r>
            <a:br>
              <a:rPr lang="en-GB" altLang="en-US" sz="3600" dirty="0"/>
            </a:br>
            <a:r>
              <a:rPr lang="en-GB" altLang="en-US" sz="3600" dirty="0"/>
              <a:t>in a Rural Setting</a:t>
            </a:r>
          </a:p>
        </p:txBody>
      </p:sp>
      <p:sp>
        <p:nvSpPr>
          <p:cNvPr id="33795" name="Rectangle 3">
            <a:extLst>
              <a:ext uri="{FF2B5EF4-FFF2-40B4-BE49-F238E27FC236}">
                <a16:creationId xmlns:a16="http://schemas.microsoft.com/office/drawing/2014/main" id="{88AE7E46-69CE-4B91-9BBC-2E64D136150C}"/>
              </a:ext>
            </a:extLst>
          </p:cNvPr>
          <p:cNvSpPr>
            <a:spLocks noGrp="1" noChangeArrowheads="1"/>
          </p:cNvSpPr>
          <p:nvPr>
            <p:ph type="subTitle" idx="1"/>
          </p:nvPr>
        </p:nvSpPr>
        <p:spPr>
          <a:xfrm>
            <a:off x="2927350" y="3933825"/>
            <a:ext cx="6400800" cy="1752600"/>
          </a:xfrm>
        </p:spPr>
        <p:txBody>
          <a:bodyPr/>
          <a:lstStyle/>
          <a:p>
            <a:pPr>
              <a:spcBef>
                <a:spcPct val="0"/>
              </a:spcBef>
            </a:pPr>
            <a:r>
              <a:rPr lang="en-GB" altLang="en-US" sz="2400" dirty="0"/>
              <a:t>Consider a change of scene for your training??</a:t>
            </a:r>
            <a:endParaRPr lang="en-GB" altLang="en-US" sz="1600" dirty="0"/>
          </a:p>
          <a:p>
            <a:endParaRPr lang="en-GB" altLang="en-US" dirty="0"/>
          </a:p>
        </p:txBody>
      </p:sp>
    </p:spTree>
    <p:custDataLst>
      <p:tags r:id="rId1"/>
    </p:custDataLst>
    <p:extLst>
      <p:ext uri="{BB962C8B-B14F-4D97-AF65-F5344CB8AC3E}">
        <p14:creationId xmlns:p14="http://schemas.microsoft.com/office/powerpoint/2010/main" val="126401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8A6B-E538-4E6F-B9B9-4CECF9DB6AE1}"/>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493FC369-3F65-453C-8A3E-054AD1DFE62A}"/>
              </a:ext>
            </a:extLst>
          </p:cNvPr>
          <p:cNvSpPr>
            <a:spLocks noGrp="1"/>
          </p:cNvSpPr>
          <p:nvPr>
            <p:ph type="subTitle" idx="1"/>
          </p:nvPr>
        </p:nvSpPr>
        <p:spPr/>
        <p:txBody>
          <a:bodyPr/>
          <a:lstStyle/>
          <a:p>
            <a:endParaRPr lang="en-GB"/>
          </a:p>
        </p:txBody>
      </p:sp>
      <p:sp>
        <p:nvSpPr>
          <p:cNvPr id="6" name="Subtitle 5">
            <a:extLst>
              <a:ext uri="{FF2B5EF4-FFF2-40B4-BE49-F238E27FC236}">
                <a16:creationId xmlns:a16="http://schemas.microsoft.com/office/drawing/2014/main" id="{A36D3B40-C966-A2AF-A3D0-F6FC84613447}"/>
              </a:ext>
            </a:extLst>
          </p:cNvPr>
          <p:cNvSpPr>
            <a:spLocks noGrp="1"/>
          </p:cNvSpPr>
          <p:nvPr>
            <p:ph type="subTitle" idx="1"/>
          </p:nvPr>
        </p:nvSpPr>
        <p:spPr/>
        <p:txBody>
          <a:bodyPr/>
          <a:lstStyle/>
          <a:p>
            <a:endParaRPr lang="en-GB"/>
          </a:p>
        </p:txBody>
      </p:sp>
      <p:pic>
        <p:nvPicPr>
          <p:cNvPr id="8" name="Picture 7" descr="Map&#10;&#10;Description automatically generated">
            <a:extLst>
              <a:ext uri="{FF2B5EF4-FFF2-40B4-BE49-F238E27FC236}">
                <a16:creationId xmlns:a16="http://schemas.microsoft.com/office/drawing/2014/main" id="{2D94CB4F-5666-3F14-911B-759E4D677CB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73617" y="334305"/>
            <a:ext cx="4125868" cy="6066495"/>
          </a:xfrm>
          <a:prstGeom prst="rect">
            <a:avLst/>
          </a:prstGeom>
        </p:spPr>
      </p:pic>
      <p:sp>
        <p:nvSpPr>
          <p:cNvPr id="9" name="TextBox 8">
            <a:extLst>
              <a:ext uri="{FF2B5EF4-FFF2-40B4-BE49-F238E27FC236}">
                <a16:creationId xmlns:a16="http://schemas.microsoft.com/office/drawing/2014/main" id="{F82BC77B-BC0A-A54A-EEBD-5E0C16FBE4A6}"/>
              </a:ext>
            </a:extLst>
          </p:cNvPr>
          <p:cNvSpPr txBox="1"/>
          <p:nvPr/>
        </p:nvSpPr>
        <p:spPr>
          <a:xfrm>
            <a:off x="4273617" y="5151648"/>
            <a:ext cx="4100362" cy="230832"/>
          </a:xfrm>
          <a:prstGeom prst="rect">
            <a:avLst/>
          </a:prstGeom>
          <a:noFill/>
        </p:spPr>
        <p:txBody>
          <a:bodyPr wrap="square" rtlCol="0">
            <a:spAutoFit/>
          </a:bodyPr>
          <a:lstStyle/>
          <a:p>
            <a:r>
              <a:rPr lang="en-GB" sz="900">
                <a:hlinkClick r:id="rId3" tooltip="https://allthetropes.org/wiki/Scotland"/>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13161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referRelativeResize="0"/>
          <p:nvPr/>
        </p:nvPicPr>
        <p:blipFill>
          <a:blip r:embed="rId2"/>
          <a:srcRect/>
          <a:stretch>
            <a:fillRect/>
          </a:stretch>
        </p:blipFill>
        <p:spPr bwMode="auto">
          <a:xfrm>
            <a:off x="2083443" y="0"/>
            <a:ext cx="7974957" cy="688632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E7EF9-00EC-4CAB-B30F-F6A47057071B}"/>
              </a:ext>
            </a:extLst>
          </p:cNvPr>
          <p:cNvPicPr>
            <a:picLocks noChangeAspect="1"/>
          </p:cNvPicPr>
          <p:nvPr/>
        </p:nvPicPr>
        <p:blipFill>
          <a:blip r:embed="rId2"/>
          <a:stretch>
            <a:fillRect/>
          </a:stretch>
        </p:blipFill>
        <p:spPr>
          <a:xfrm>
            <a:off x="2867891" y="318889"/>
            <a:ext cx="6571503" cy="6331293"/>
          </a:xfrm>
          <a:prstGeom prst="rect">
            <a:avLst/>
          </a:prstGeom>
        </p:spPr>
      </p:pic>
      <p:sp>
        <p:nvSpPr>
          <p:cNvPr id="2" name="TextBox 1">
            <a:extLst>
              <a:ext uri="{FF2B5EF4-FFF2-40B4-BE49-F238E27FC236}">
                <a16:creationId xmlns:a16="http://schemas.microsoft.com/office/drawing/2014/main" id="{E1BF21D8-E192-4923-AE05-F3E5D84EF555}"/>
              </a:ext>
            </a:extLst>
          </p:cNvPr>
          <p:cNvSpPr txBox="1"/>
          <p:nvPr/>
        </p:nvSpPr>
        <p:spPr>
          <a:xfrm>
            <a:off x="494950" y="377612"/>
            <a:ext cx="1879134" cy="1015663"/>
          </a:xfrm>
          <a:prstGeom prst="rect">
            <a:avLst/>
          </a:prstGeom>
          <a:noFill/>
        </p:spPr>
        <p:txBody>
          <a:bodyPr wrap="square" rtlCol="0">
            <a:spAutoFit/>
          </a:bodyPr>
          <a:lstStyle/>
          <a:p>
            <a:r>
              <a:rPr lang="en-GB" sz="6000" dirty="0"/>
              <a:t>2023</a:t>
            </a:r>
          </a:p>
        </p:txBody>
      </p:sp>
    </p:spTree>
    <p:extLst>
      <p:ext uri="{BB962C8B-B14F-4D97-AF65-F5344CB8AC3E}">
        <p14:creationId xmlns:p14="http://schemas.microsoft.com/office/powerpoint/2010/main" val="360806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9F92782-1D2F-47BB-9DB3-1FDD49857F9F}"/>
              </a:ext>
            </a:extLst>
          </p:cNvPr>
          <p:cNvSpPr>
            <a:spLocks noGrp="1"/>
          </p:cNvSpPr>
          <p:nvPr>
            <p:ph type="title"/>
          </p:nvPr>
        </p:nvSpPr>
        <p:spPr/>
        <p:txBody>
          <a:bodyPr/>
          <a:lstStyle/>
          <a:p>
            <a:r>
              <a:rPr lang="en-GB" altLang="en-US"/>
              <a:t>Why me??</a:t>
            </a:r>
          </a:p>
        </p:txBody>
      </p:sp>
      <p:sp>
        <p:nvSpPr>
          <p:cNvPr id="3" name="Content Placeholder 2">
            <a:extLst>
              <a:ext uri="{FF2B5EF4-FFF2-40B4-BE49-F238E27FC236}">
                <a16:creationId xmlns:a16="http://schemas.microsoft.com/office/drawing/2014/main" id="{156A61C2-D63A-4A5D-8ED1-DBBB64B97CBC}"/>
              </a:ext>
            </a:extLst>
          </p:cNvPr>
          <p:cNvSpPr>
            <a:spLocks noGrp="1"/>
          </p:cNvSpPr>
          <p:nvPr>
            <p:ph idx="1"/>
          </p:nvPr>
        </p:nvSpPr>
        <p:spPr/>
        <p:txBody>
          <a:bodyPr/>
          <a:lstStyle/>
          <a:p>
            <a:endParaRPr lang="en-GB" altLang="en-US" dirty="0"/>
          </a:p>
          <a:p>
            <a:r>
              <a:rPr lang="en-GB" altLang="en-US" b="1" dirty="0">
                <a:solidFill>
                  <a:schemeClr val="tx2">
                    <a:lumMod val="20000"/>
                    <a:lumOff val="80000"/>
                  </a:schemeClr>
                </a:solidFill>
              </a:rPr>
              <a:t>Confirmed Glaswegian</a:t>
            </a:r>
          </a:p>
          <a:p>
            <a:endParaRPr lang="en-GB" altLang="en-US" b="1" dirty="0">
              <a:solidFill>
                <a:schemeClr val="tx2">
                  <a:lumMod val="20000"/>
                  <a:lumOff val="80000"/>
                </a:schemeClr>
              </a:solidFill>
            </a:endParaRPr>
          </a:p>
          <a:p>
            <a:r>
              <a:rPr lang="en-GB" altLang="en-US" b="1" dirty="0">
                <a:solidFill>
                  <a:schemeClr val="tx2">
                    <a:lumMod val="20000"/>
                    <a:lumOff val="80000"/>
                  </a:schemeClr>
                </a:solidFill>
              </a:rPr>
              <a:t>VDP in Glasgow</a:t>
            </a:r>
          </a:p>
          <a:p>
            <a:endParaRPr lang="en-GB" altLang="en-US" b="1" dirty="0">
              <a:solidFill>
                <a:schemeClr val="tx2">
                  <a:lumMod val="20000"/>
                  <a:lumOff val="80000"/>
                </a:schemeClr>
              </a:solidFill>
            </a:endParaRPr>
          </a:p>
          <a:p>
            <a:r>
              <a:rPr lang="en-GB" altLang="en-US" b="1" dirty="0">
                <a:solidFill>
                  <a:schemeClr val="tx2">
                    <a:lumMod val="20000"/>
                    <a:lumOff val="80000"/>
                  </a:schemeClr>
                </a:solidFill>
              </a:rPr>
              <a:t>Now settled in the North of Scotland</a:t>
            </a:r>
          </a:p>
        </p:txBody>
      </p:sp>
    </p:spTree>
    <p:extLst>
      <p:ext uri="{BB962C8B-B14F-4D97-AF65-F5344CB8AC3E}">
        <p14:creationId xmlns:p14="http://schemas.microsoft.com/office/powerpoint/2010/main" val="1763307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6B7A718F69FA41A9C17EDAC7BFDA84" ma:contentTypeVersion="13" ma:contentTypeDescription="Create a new document." ma:contentTypeScope="" ma:versionID="494bdd4d3c920d79a8e0a3890d1dbcc0">
  <xsd:schema xmlns:xsd="http://www.w3.org/2001/XMLSchema" xmlns:xs="http://www.w3.org/2001/XMLSchema" xmlns:p="http://schemas.microsoft.com/office/2006/metadata/properties" xmlns:ns3="094c0d37-fd1c-464c-8a22-849a0545630f" xmlns:ns4="da609951-432d-42ab-b1d6-19e1fa0a9737" targetNamespace="http://schemas.microsoft.com/office/2006/metadata/properties" ma:root="true" ma:fieldsID="041d16f0d56a5d9ef355f921debfcc46" ns3:_="" ns4:_="">
    <xsd:import namespace="094c0d37-fd1c-464c-8a22-849a0545630f"/>
    <xsd:import namespace="da609951-432d-42ab-b1d6-19e1fa0a973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c0d37-fd1c-464c-8a22-849a054563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609951-432d-42ab-b1d6-19e1fa0a973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60297-2B11-442E-A581-26FA81480D08}">
  <ds:schemaRefs>
    <ds:schemaRef ds:uri="da609951-432d-42ab-b1d6-19e1fa0a9737"/>
    <ds:schemaRef ds:uri="http://purl.org/dc/elements/1.1/"/>
    <ds:schemaRef ds:uri="http://schemas.microsoft.com/office/2006/metadata/properties"/>
    <ds:schemaRef ds:uri="http://purl.org/dc/terms/"/>
    <ds:schemaRef ds:uri="094c0d37-fd1c-464c-8a22-849a0545630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EA27B39-D3DD-4203-8255-204DACFBB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4c0d37-fd1c-464c-8a22-849a0545630f"/>
    <ds:schemaRef ds:uri="da609951-432d-42ab-b1d6-19e1fa0a9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3B460E-348A-48AE-96B0-6EF19AD52D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17809</TotalTime>
  <Words>1870</Words>
  <Application>Microsoft Office PowerPoint</Application>
  <PresentationFormat>Widescreen</PresentationFormat>
  <Paragraphs>247</Paragraphs>
  <Slides>45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Century Gothic</vt:lpstr>
      <vt:lpstr>Maiandra GD</vt:lpstr>
      <vt:lpstr>Source Sans Pro</vt:lpstr>
      <vt:lpstr>Wingdings</vt:lpstr>
      <vt:lpstr>Wingdings 3</vt:lpstr>
      <vt:lpstr>Slice</vt:lpstr>
      <vt:lpstr>Dental Vocational Training (DVT )  2023 -2024  Recruitment &amp; Selection Process</vt:lpstr>
      <vt:lpstr>Process Dates and Order</vt:lpstr>
      <vt:lpstr>PowerPoint Presentation</vt:lpstr>
      <vt:lpstr>How Matching works &amp; Securing an Appointment  </vt:lpstr>
      <vt:lpstr>Dental Vocational Training in a Rural Setting</vt:lpstr>
      <vt:lpstr>PowerPoint Presentation</vt:lpstr>
      <vt:lpstr>PowerPoint Presentation</vt:lpstr>
      <vt:lpstr>PowerPoint Presentation</vt:lpstr>
      <vt:lpstr>Why me??</vt:lpstr>
      <vt:lpstr>Outdoor Pursuits Hillwalking Mountain climbing Mountain biking Water sports Golf Skiing / snowboarding</vt:lpstr>
      <vt:lpstr>PowerPoint Presentation</vt:lpstr>
      <vt:lpstr>Friday night in Lerwick</vt:lpstr>
      <vt:lpstr>Recently announced incentive for VDPs</vt:lpstr>
      <vt:lpstr>Rural VT</vt:lpstr>
      <vt:lpstr>Rural VT</vt:lpstr>
      <vt:lpstr>Other allowances are available in certain rural areas e.g. remote Areas Allowance, enhanced Rural Allowance for CPD</vt:lpstr>
      <vt:lpstr>What IS remote??</vt:lpstr>
      <vt:lpstr>Is it for you?</vt:lpstr>
      <vt:lpstr>Remote and Rural Contacts –Please Get in Touch</vt:lpstr>
      <vt:lpstr>PowerPoint Presentation</vt:lpstr>
      <vt:lpstr>PowerPoint Presentation</vt:lpstr>
      <vt:lpstr>How do I contact trainers ?</vt:lpstr>
      <vt:lpstr>C.V.s</vt:lpstr>
      <vt:lpstr>Where to find guidance</vt:lpstr>
      <vt:lpstr>Seeking a VT post</vt:lpstr>
      <vt:lpstr>PowerPoint Presentation</vt:lpstr>
      <vt:lpstr>Using the trainer PROFILE INFORMATION</vt:lpstr>
      <vt:lpstr>Process</vt:lpstr>
      <vt:lpstr>PowerPoint Presentation</vt:lpstr>
      <vt:lpstr>PowerPoint Presentation</vt:lpstr>
      <vt:lpstr>View a Trainer’s Page</vt:lpstr>
      <vt:lpstr>Bookmark a Trainer</vt:lpstr>
      <vt:lpstr>Contact a Trainer</vt:lpstr>
      <vt:lpstr>Entering Preferences</vt:lpstr>
      <vt:lpstr>SELECTIONs</vt:lpstr>
      <vt:lpstr>PowerPoint Presentation</vt:lpstr>
      <vt:lpstr>                          </vt:lpstr>
      <vt:lpstr>Timing</vt:lpstr>
      <vt:lpstr>The matching/ appointing system</vt:lpstr>
      <vt:lpstr>Matching – the harsh facts </vt:lpstr>
      <vt:lpstr>Fairness</vt:lpstr>
      <vt:lpstr>Mis-information</vt:lpstr>
      <vt:lpstr>Non-Scottish students taking some places</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Vocational Training (DVT)  2015 -2016  Recruitment &amp; Selection Process</dc:title>
  <dc:creator>Microsoft account</dc:creator>
  <cp:lastModifiedBy>James Boyle</cp:lastModifiedBy>
  <cp:revision>72</cp:revision>
  <dcterms:created xsi:type="dcterms:W3CDTF">2016-02-29T18:58:58Z</dcterms:created>
  <dcterms:modified xsi:type="dcterms:W3CDTF">2023-04-05T07:34:35Z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0x010100A86B7A718F69FA41A9C17EDAC7BFDA84</vt:lpwstr>
  </property>
</Properties>
</file>