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4" r:id="rId6"/>
  </p:sldMasterIdLst>
  <p:notesMasterIdLst>
    <p:notesMasterId r:id="rId35"/>
  </p:notesMasterIdLst>
  <p:handoutMasterIdLst>
    <p:handoutMasterId r:id="rId36"/>
  </p:handoutMasterIdLst>
  <p:sldIdLst>
    <p:sldId id="263" r:id="rId7"/>
    <p:sldId id="273" r:id="rId8"/>
    <p:sldId id="290" r:id="rId9"/>
    <p:sldId id="260" r:id="rId10"/>
    <p:sldId id="294" r:id="rId11"/>
    <p:sldId id="266" r:id="rId12"/>
    <p:sldId id="283" r:id="rId13"/>
    <p:sldId id="275" r:id="rId14"/>
    <p:sldId id="295" r:id="rId15"/>
    <p:sldId id="277" r:id="rId16"/>
    <p:sldId id="278" r:id="rId17"/>
    <p:sldId id="265" r:id="rId18"/>
    <p:sldId id="287" r:id="rId19"/>
    <p:sldId id="281" r:id="rId20"/>
    <p:sldId id="279" r:id="rId21"/>
    <p:sldId id="296" r:id="rId22"/>
    <p:sldId id="276" r:id="rId23"/>
    <p:sldId id="285" r:id="rId24"/>
    <p:sldId id="289" r:id="rId25"/>
    <p:sldId id="264" r:id="rId26"/>
    <p:sldId id="269" r:id="rId27"/>
    <p:sldId id="282" r:id="rId28"/>
    <p:sldId id="284" r:id="rId29"/>
    <p:sldId id="291" r:id="rId30"/>
    <p:sldId id="292" r:id="rId31"/>
    <p:sldId id="271" r:id="rId32"/>
    <p:sldId id="293" r:id="rId33"/>
    <p:sldId id="272" r:id="rId34"/>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7365E"/>
    <a:srgbClr val="004280"/>
    <a:srgbClr val="04306C"/>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80" autoAdjust="0"/>
    <p:restoredTop sz="94765" autoAdjust="0"/>
  </p:normalViewPr>
  <p:slideViewPr>
    <p:cSldViewPr snapToGrid="0" snapToObjects="1">
      <p:cViewPr varScale="1">
        <p:scale>
          <a:sx n="150" d="100"/>
          <a:sy n="150" d="100"/>
        </p:scale>
        <p:origin x="489" y="54"/>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0" d="100"/>
          <a:sy n="80" d="100"/>
        </p:scale>
        <p:origin x="3282"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heme" Target="theme/theme1.xml"/><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notesMaster" Target="notesMasters/notesMaster1.xml"/><Relationship Id="rId8" Type="http://schemas.openxmlformats.org/officeDocument/2006/relationships/slide" Target="slides/slide2.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DCFD7F-72EF-4BCE-8EF3-D3314A1C3209}" type="doc">
      <dgm:prSet loTypeId="urn:microsoft.com/office/officeart/2005/8/layout/pyramid1" loCatId="pyramid" qsTypeId="urn:microsoft.com/office/officeart/2005/8/quickstyle/simple1" qsCatId="simple" csTypeId="urn:microsoft.com/office/officeart/2005/8/colors/accent1_2" csCatId="accent1" phldr="1"/>
      <dgm:spPr/>
    </dgm:pt>
    <dgm:pt modelId="{491CC196-DF7B-4C09-8A7C-87D4F7808C2A}">
      <dgm:prSet phldrT="[Text]" custT="1"/>
      <dgm:spPr>
        <a:solidFill>
          <a:schemeClr val="tx2">
            <a:lumMod val="40000"/>
            <a:lumOff val="60000"/>
          </a:schemeClr>
        </a:solidFill>
      </dgm:spPr>
      <dgm:t>
        <a:bodyPr/>
        <a:lstStyle/>
        <a:p>
          <a:r>
            <a:rPr lang="en-GB" sz="3600" dirty="0"/>
            <a:t>Behaviour NOMAD</a:t>
          </a:r>
        </a:p>
      </dgm:t>
    </dgm:pt>
    <dgm:pt modelId="{3455A491-F19F-4D8D-AB18-6CD7E26CD1B4}" type="parTrans" cxnId="{7FF7BB3D-D5F7-4457-82D5-3F5CC5A4377A}">
      <dgm:prSet/>
      <dgm:spPr/>
      <dgm:t>
        <a:bodyPr/>
        <a:lstStyle/>
        <a:p>
          <a:endParaRPr lang="en-GB"/>
        </a:p>
      </dgm:t>
    </dgm:pt>
    <dgm:pt modelId="{8FCA072B-B677-4864-840C-280E5EF21558}" type="sibTrans" cxnId="{7FF7BB3D-D5F7-4457-82D5-3F5CC5A4377A}">
      <dgm:prSet/>
      <dgm:spPr/>
      <dgm:t>
        <a:bodyPr/>
        <a:lstStyle/>
        <a:p>
          <a:endParaRPr lang="en-GB"/>
        </a:p>
      </dgm:t>
    </dgm:pt>
    <dgm:pt modelId="{02FE0368-8901-4D70-98A6-FC2CE4327A44}">
      <dgm:prSet phldrT="[Text]" custT="1"/>
      <dgm:spPr>
        <a:solidFill>
          <a:schemeClr val="accent1">
            <a:lumMod val="40000"/>
            <a:lumOff val="60000"/>
          </a:schemeClr>
        </a:solidFill>
      </dgm:spPr>
      <dgm:t>
        <a:bodyPr/>
        <a:lstStyle/>
        <a:p>
          <a:pPr>
            <a:lnSpc>
              <a:spcPct val="90000"/>
            </a:lnSpc>
          </a:pPr>
          <a:endParaRPr lang="en-GB" sz="2500" dirty="0"/>
        </a:p>
        <a:p>
          <a:pPr>
            <a:lnSpc>
              <a:spcPct val="50000"/>
            </a:lnSpc>
          </a:pPr>
          <a:r>
            <a:rPr lang="en-GB" sz="2500" dirty="0"/>
            <a:t>Patient</a:t>
          </a:r>
        </a:p>
        <a:p>
          <a:pPr>
            <a:lnSpc>
              <a:spcPct val="50000"/>
            </a:lnSpc>
          </a:pPr>
          <a:r>
            <a:rPr lang="en-GB" sz="2500" dirty="0"/>
            <a:t> Outcome</a:t>
          </a:r>
        </a:p>
      </dgm:t>
    </dgm:pt>
    <dgm:pt modelId="{7195C420-BAD2-43F4-B25E-26004B2C15A6}" type="sibTrans" cxnId="{2802E4EC-1C24-469E-8B4B-A4C3BFF864DB}">
      <dgm:prSet/>
      <dgm:spPr/>
      <dgm:t>
        <a:bodyPr/>
        <a:lstStyle/>
        <a:p>
          <a:endParaRPr lang="en-GB"/>
        </a:p>
      </dgm:t>
    </dgm:pt>
    <dgm:pt modelId="{8C8C2DCE-322B-47AD-A62B-4ED45AF39606}" type="parTrans" cxnId="{2802E4EC-1C24-469E-8B4B-A4C3BFF864DB}">
      <dgm:prSet/>
      <dgm:spPr/>
      <dgm:t>
        <a:bodyPr/>
        <a:lstStyle/>
        <a:p>
          <a:endParaRPr lang="en-GB"/>
        </a:p>
      </dgm:t>
    </dgm:pt>
    <dgm:pt modelId="{F784FEF4-CF82-4C92-8581-249EFEC80410}">
      <dgm:prSet phldrT="[Text]" custT="1"/>
      <dgm:spPr/>
      <dgm:t>
        <a:bodyPr/>
        <a:lstStyle/>
        <a:p>
          <a:r>
            <a:rPr lang="en-GB" sz="3600" dirty="0"/>
            <a:t>Reaction &amp; Learning TARS</a:t>
          </a:r>
        </a:p>
      </dgm:t>
    </dgm:pt>
    <dgm:pt modelId="{EA22887A-E2B0-4679-8847-D98BECD8E702}" type="sibTrans" cxnId="{419459DC-B2CA-4A03-AFD5-AC16AD5AE7FF}">
      <dgm:prSet/>
      <dgm:spPr/>
      <dgm:t>
        <a:bodyPr/>
        <a:lstStyle/>
        <a:p>
          <a:endParaRPr lang="en-GB"/>
        </a:p>
      </dgm:t>
    </dgm:pt>
    <dgm:pt modelId="{C0347986-F1F3-4700-83E6-65A2D0DFB994}" type="parTrans" cxnId="{419459DC-B2CA-4A03-AFD5-AC16AD5AE7FF}">
      <dgm:prSet/>
      <dgm:spPr/>
      <dgm:t>
        <a:bodyPr/>
        <a:lstStyle/>
        <a:p>
          <a:endParaRPr lang="en-GB"/>
        </a:p>
      </dgm:t>
    </dgm:pt>
    <dgm:pt modelId="{CA79DC4E-CC5D-4A4D-93B2-A7180E8B5F79}" type="pres">
      <dgm:prSet presAssocID="{01DCFD7F-72EF-4BCE-8EF3-D3314A1C3209}" presName="Name0" presStyleCnt="0">
        <dgm:presLayoutVars>
          <dgm:dir/>
          <dgm:animLvl val="lvl"/>
          <dgm:resizeHandles val="exact"/>
        </dgm:presLayoutVars>
      </dgm:prSet>
      <dgm:spPr/>
    </dgm:pt>
    <dgm:pt modelId="{718A0BFF-82A1-408F-AC05-67C59B7B90D7}" type="pres">
      <dgm:prSet presAssocID="{02FE0368-8901-4D70-98A6-FC2CE4327A44}" presName="Name8" presStyleCnt="0"/>
      <dgm:spPr/>
    </dgm:pt>
    <dgm:pt modelId="{2EB0E72B-ACB1-4494-B12A-BD65A3413313}" type="pres">
      <dgm:prSet presAssocID="{02FE0368-8901-4D70-98A6-FC2CE4327A44}" presName="level" presStyleLbl="node1" presStyleIdx="0" presStyleCnt="3">
        <dgm:presLayoutVars>
          <dgm:chMax val="1"/>
          <dgm:bulletEnabled val="1"/>
        </dgm:presLayoutVars>
      </dgm:prSet>
      <dgm:spPr/>
    </dgm:pt>
    <dgm:pt modelId="{5B2BD18F-1B38-4078-B162-49EBE0A4ABD8}" type="pres">
      <dgm:prSet presAssocID="{02FE0368-8901-4D70-98A6-FC2CE4327A44}" presName="levelTx" presStyleLbl="revTx" presStyleIdx="0" presStyleCnt="0">
        <dgm:presLayoutVars>
          <dgm:chMax val="1"/>
          <dgm:bulletEnabled val="1"/>
        </dgm:presLayoutVars>
      </dgm:prSet>
      <dgm:spPr/>
    </dgm:pt>
    <dgm:pt modelId="{46BD868A-5007-414F-8AF8-50997136A4DE}" type="pres">
      <dgm:prSet presAssocID="{491CC196-DF7B-4C09-8A7C-87D4F7808C2A}" presName="Name8" presStyleCnt="0"/>
      <dgm:spPr/>
    </dgm:pt>
    <dgm:pt modelId="{05E2BD19-4A80-4CC8-BD3D-9D272EC27ABC}" type="pres">
      <dgm:prSet presAssocID="{491CC196-DF7B-4C09-8A7C-87D4F7808C2A}" presName="level" presStyleLbl="node1" presStyleIdx="1" presStyleCnt="3" custLinFactNeighborX="0" custLinFactNeighborY="0">
        <dgm:presLayoutVars>
          <dgm:chMax val="1"/>
          <dgm:bulletEnabled val="1"/>
        </dgm:presLayoutVars>
      </dgm:prSet>
      <dgm:spPr/>
    </dgm:pt>
    <dgm:pt modelId="{FF7E66D1-6906-4CA2-8985-F93EC44C5FC1}" type="pres">
      <dgm:prSet presAssocID="{491CC196-DF7B-4C09-8A7C-87D4F7808C2A}" presName="levelTx" presStyleLbl="revTx" presStyleIdx="0" presStyleCnt="0">
        <dgm:presLayoutVars>
          <dgm:chMax val="1"/>
          <dgm:bulletEnabled val="1"/>
        </dgm:presLayoutVars>
      </dgm:prSet>
      <dgm:spPr/>
    </dgm:pt>
    <dgm:pt modelId="{F6E21592-C819-47EF-B74D-39C0C6B4F4A6}" type="pres">
      <dgm:prSet presAssocID="{F784FEF4-CF82-4C92-8581-249EFEC80410}" presName="Name8" presStyleCnt="0"/>
      <dgm:spPr/>
    </dgm:pt>
    <dgm:pt modelId="{CEFD0E62-A62A-42A1-A751-A8F03A9C1208}" type="pres">
      <dgm:prSet presAssocID="{F784FEF4-CF82-4C92-8581-249EFEC80410}" presName="level" presStyleLbl="node1" presStyleIdx="2" presStyleCnt="3">
        <dgm:presLayoutVars>
          <dgm:chMax val="1"/>
          <dgm:bulletEnabled val="1"/>
        </dgm:presLayoutVars>
      </dgm:prSet>
      <dgm:spPr/>
    </dgm:pt>
    <dgm:pt modelId="{9D52463C-88A4-4043-96CC-444B8DD9EA3D}" type="pres">
      <dgm:prSet presAssocID="{F784FEF4-CF82-4C92-8581-249EFEC80410}" presName="levelTx" presStyleLbl="revTx" presStyleIdx="0" presStyleCnt="0">
        <dgm:presLayoutVars>
          <dgm:chMax val="1"/>
          <dgm:bulletEnabled val="1"/>
        </dgm:presLayoutVars>
      </dgm:prSet>
      <dgm:spPr/>
    </dgm:pt>
  </dgm:ptLst>
  <dgm:cxnLst>
    <dgm:cxn modelId="{6789E61E-DA8A-4016-AD16-561D51E205A7}" type="presOf" srcId="{F784FEF4-CF82-4C92-8581-249EFEC80410}" destId="{9D52463C-88A4-4043-96CC-444B8DD9EA3D}" srcOrd="1" destOrd="0" presId="urn:microsoft.com/office/officeart/2005/8/layout/pyramid1"/>
    <dgm:cxn modelId="{7FF7BB3D-D5F7-4457-82D5-3F5CC5A4377A}" srcId="{01DCFD7F-72EF-4BCE-8EF3-D3314A1C3209}" destId="{491CC196-DF7B-4C09-8A7C-87D4F7808C2A}" srcOrd="1" destOrd="0" parTransId="{3455A491-F19F-4D8D-AB18-6CD7E26CD1B4}" sibTransId="{8FCA072B-B677-4864-840C-280E5EF21558}"/>
    <dgm:cxn modelId="{7ABF5159-ABFA-4C83-AF0C-85327C1FD1DB}" type="presOf" srcId="{491CC196-DF7B-4C09-8A7C-87D4F7808C2A}" destId="{FF7E66D1-6906-4CA2-8985-F93EC44C5FC1}" srcOrd="1" destOrd="0" presId="urn:microsoft.com/office/officeart/2005/8/layout/pyramid1"/>
    <dgm:cxn modelId="{A2B31D8E-64B8-4B08-BB97-D5E4571CAB3D}" type="presOf" srcId="{491CC196-DF7B-4C09-8A7C-87D4F7808C2A}" destId="{05E2BD19-4A80-4CC8-BD3D-9D272EC27ABC}" srcOrd="0" destOrd="0" presId="urn:microsoft.com/office/officeart/2005/8/layout/pyramid1"/>
    <dgm:cxn modelId="{6F32BFC2-3369-4614-ABAB-1D16DFB0EF7F}" type="presOf" srcId="{F784FEF4-CF82-4C92-8581-249EFEC80410}" destId="{CEFD0E62-A62A-42A1-A751-A8F03A9C1208}" srcOrd="0" destOrd="0" presId="urn:microsoft.com/office/officeart/2005/8/layout/pyramid1"/>
    <dgm:cxn modelId="{CCDF7DD2-54C8-41C7-A837-E7A8250D0BF9}" type="presOf" srcId="{01DCFD7F-72EF-4BCE-8EF3-D3314A1C3209}" destId="{CA79DC4E-CC5D-4A4D-93B2-A7180E8B5F79}" srcOrd="0" destOrd="0" presId="urn:microsoft.com/office/officeart/2005/8/layout/pyramid1"/>
    <dgm:cxn modelId="{419459DC-B2CA-4A03-AFD5-AC16AD5AE7FF}" srcId="{01DCFD7F-72EF-4BCE-8EF3-D3314A1C3209}" destId="{F784FEF4-CF82-4C92-8581-249EFEC80410}" srcOrd="2" destOrd="0" parTransId="{C0347986-F1F3-4700-83E6-65A2D0DFB994}" sibTransId="{EA22887A-E2B0-4679-8847-D98BECD8E702}"/>
    <dgm:cxn modelId="{CE9D56E6-3756-49ED-9457-C79574BE579F}" type="presOf" srcId="{02FE0368-8901-4D70-98A6-FC2CE4327A44}" destId="{2EB0E72B-ACB1-4494-B12A-BD65A3413313}" srcOrd="0" destOrd="0" presId="urn:microsoft.com/office/officeart/2005/8/layout/pyramid1"/>
    <dgm:cxn modelId="{2802E4EC-1C24-469E-8B4B-A4C3BFF864DB}" srcId="{01DCFD7F-72EF-4BCE-8EF3-D3314A1C3209}" destId="{02FE0368-8901-4D70-98A6-FC2CE4327A44}" srcOrd="0" destOrd="0" parTransId="{8C8C2DCE-322B-47AD-A62B-4ED45AF39606}" sibTransId="{7195C420-BAD2-43F4-B25E-26004B2C15A6}"/>
    <dgm:cxn modelId="{CCAF27ED-6580-4B9C-8283-FCF04C832F06}" type="presOf" srcId="{02FE0368-8901-4D70-98A6-FC2CE4327A44}" destId="{5B2BD18F-1B38-4078-B162-49EBE0A4ABD8}" srcOrd="1" destOrd="0" presId="urn:microsoft.com/office/officeart/2005/8/layout/pyramid1"/>
    <dgm:cxn modelId="{B71B18B0-E993-455A-9BB1-ACC368DC1142}" type="presParOf" srcId="{CA79DC4E-CC5D-4A4D-93B2-A7180E8B5F79}" destId="{718A0BFF-82A1-408F-AC05-67C59B7B90D7}" srcOrd="0" destOrd="0" presId="urn:microsoft.com/office/officeart/2005/8/layout/pyramid1"/>
    <dgm:cxn modelId="{A0B1CEEA-E366-486E-B295-A6A6341CE75D}" type="presParOf" srcId="{718A0BFF-82A1-408F-AC05-67C59B7B90D7}" destId="{2EB0E72B-ACB1-4494-B12A-BD65A3413313}" srcOrd="0" destOrd="0" presId="urn:microsoft.com/office/officeart/2005/8/layout/pyramid1"/>
    <dgm:cxn modelId="{EA1DD10A-9673-4DFC-BCEA-110F3BAF8CF6}" type="presParOf" srcId="{718A0BFF-82A1-408F-AC05-67C59B7B90D7}" destId="{5B2BD18F-1B38-4078-B162-49EBE0A4ABD8}" srcOrd="1" destOrd="0" presId="urn:microsoft.com/office/officeart/2005/8/layout/pyramid1"/>
    <dgm:cxn modelId="{1B1C8871-21C6-45DE-BE95-227AC4476135}" type="presParOf" srcId="{CA79DC4E-CC5D-4A4D-93B2-A7180E8B5F79}" destId="{46BD868A-5007-414F-8AF8-50997136A4DE}" srcOrd="1" destOrd="0" presId="urn:microsoft.com/office/officeart/2005/8/layout/pyramid1"/>
    <dgm:cxn modelId="{98B0C3CE-49C8-489B-9A96-EB6F74ACAB75}" type="presParOf" srcId="{46BD868A-5007-414F-8AF8-50997136A4DE}" destId="{05E2BD19-4A80-4CC8-BD3D-9D272EC27ABC}" srcOrd="0" destOrd="0" presId="urn:microsoft.com/office/officeart/2005/8/layout/pyramid1"/>
    <dgm:cxn modelId="{0821C2A7-5EC2-40D9-A4C6-C44CC0C0E346}" type="presParOf" srcId="{46BD868A-5007-414F-8AF8-50997136A4DE}" destId="{FF7E66D1-6906-4CA2-8985-F93EC44C5FC1}" srcOrd="1" destOrd="0" presId="urn:microsoft.com/office/officeart/2005/8/layout/pyramid1"/>
    <dgm:cxn modelId="{B39B2F8F-6AA3-4675-85BD-060647B71EDA}" type="presParOf" srcId="{CA79DC4E-CC5D-4A4D-93B2-A7180E8B5F79}" destId="{F6E21592-C819-47EF-B74D-39C0C6B4F4A6}" srcOrd="2" destOrd="0" presId="urn:microsoft.com/office/officeart/2005/8/layout/pyramid1"/>
    <dgm:cxn modelId="{B8D94F60-BDCB-42BB-8EFA-65680521DFA7}" type="presParOf" srcId="{F6E21592-C819-47EF-B74D-39C0C6B4F4A6}" destId="{CEFD0E62-A62A-42A1-A751-A8F03A9C1208}" srcOrd="0" destOrd="0" presId="urn:microsoft.com/office/officeart/2005/8/layout/pyramid1"/>
    <dgm:cxn modelId="{26F32404-CB14-4C75-850E-A893B5DDBCD6}" type="presParOf" srcId="{F6E21592-C819-47EF-B74D-39C0C6B4F4A6}" destId="{9D52463C-88A4-4043-96CC-444B8DD9EA3D}"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B0E72B-ACB1-4494-B12A-BD65A3413313}">
      <dsp:nvSpPr>
        <dsp:cNvPr id="0" name=""/>
        <dsp:cNvSpPr/>
      </dsp:nvSpPr>
      <dsp:spPr>
        <a:xfrm>
          <a:off x="2032000" y="0"/>
          <a:ext cx="2032000" cy="1354666"/>
        </a:xfrm>
        <a:prstGeom prst="trapezoid">
          <a:avLst>
            <a:gd name="adj" fmla="val 75000"/>
          </a:avLst>
        </a:prstGeom>
        <a:solidFill>
          <a:schemeClr val="accent1">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GB" sz="2500" kern="1200" dirty="0"/>
        </a:p>
        <a:p>
          <a:pPr marL="0" lvl="0" indent="0" algn="ctr" defTabSz="1111250">
            <a:lnSpc>
              <a:spcPct val="50000"/>
            </a:lnSpc>
            <a:spcBef>
              <a:spcPct val="0"/>
            </a:spcBef>
            <a:spcAft>
              <a:spcPct val="35000"/>
            </a:spcAft>
            <a:buNone/>
          </a:pPr>
          <a:r>
            <a:rPr lang="en-GB" sz="2500" kern="1200" dirty="0"/>
            <a:t>Patient</a:t>
          </a:r>
        </a:p>
        <a:p>
          <a:pPr marL="0" lvl="0" indent="0" algn="ctr" defTabSz="1111250">
            <a:lnSpc>
              <a:spcPct val="50000"/>
            </a:lnSpc>
            <a:spcBef>
              <a:spcPct val="0"/>
            </a:spcBef>
            <a:spcAft>
              <a:spcPct val="35000"/>
            </a:spcAft>
            <a:buNone/>
          </a:pPr>
          <a:r>
            <a:rPr lang="en-GB" sz="2500" kern="1200" dirty="0"/>
            <a:t> Outcome</a:t>
          </a:r>
        </a:p>
      </dsp:txBody>
      <dsp:txXfrm>
        <a:off x="2032000" y="0"/>
        <a:ext cx="2032000" cy="1354666"/>
      </dsp:txXfrm>
    </dsp:sp>
    <dsp:sp modelId="{05E2BD19-4A80-4CC8-BD3D-9D272EC27ABC}">
      <dsp:nvSpPr>
        <dsp:cNvPr id="0" name=""/>
        <dsp:cNvSpPr/>
      </dsp:nvSpPr>
      <dsp:spPr>
        <a:xfrm>
          <a:off x="1015999" y="1354666"/>
          <a:ext cx="4064000" cy="1354666"/>
        </a:xfrm>
        <a:prstGeom prst="trapezoid">
          <a:avLst>
            <a:gd name="adj" fmla="val 75000"/>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en-GB" sz="3600" kern="1200" dirty="0"/>
            <a:t>Behaviour NOMAD</a:t>
          </a:r>
        </a:p>
      </dsp:txBody>
      <dsp:txXfrm>
        <a:off x="1727199" y="1354666"/>
        <a:ext cx="2641600" cy="1354666"/>
      </dsp:txXfrm>
    </dsp:sp>
    <dsp:sp modelId="{CEFD0E62-A62A-42A1-A751-A8F03A9C1208}">
      <dsp:nvSpPr>
        <dsp:cNvPr id="0" name=""/>
        <dsp:cNvSpPr/>
      </dsp:nvSpPr>
      <dsp:spPr>
        <a:xfrm>
          <a:off x="0" y="2709333"/>
          <a:ext cx="6096000" cy="1354666"/>
        </a:xfrm>
        <a:prstGeom prst="trapezoid">
          <a:avLst>
            <a:gd name="adj" fmla="val 7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en-GB" sz="3600" kern="1200" dirty="0"/>
            <a:t>Reaction &amp; Learning TARS</a:t>
          </a:r>
        </a:p>
      </dsp:txBody>
      <dsp:txXfrm>
        <a:off x="1066799" y="2709333"/>
        <a:ext cx="3962400" cy="135466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56B4300-6313-8B46-9B26-2D67B697A504}" type="datetimeFigureOut">
              <a:rPr lang="en-US" smtClean="0"/>
              <a:t>4/15/2025</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A2723FB-6E99-2049-9D1F-B3601A988037}" type="slidenum">
              <a:rPr lang="en-US" smtClean="0"/>
              <a:t>‹#›</a:t>
            </a:fld>
            <a:endParaRPr lang="en-US" dirty="0"/>
          </a:p>
        </p:txBody>
      </p:sp>
    </p:spTree>
    <p:extLst>
      <p:ext uri="{BB962C8B-B14F-4D97-AF65-F5344CB8AC3E}">
        <p14:creationId xmlns:p14="http://schemas.microsoft.com/office/powerpoint/2010/main" val="32090902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05A68C-31EB-4709-9CD2-A69434384F98}" type="datetimeFigureOut">
              <a:rPr lang="en-GB" smtClean="0"/>
              <a:t>15/04/2025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500EDD-A697-4B03-96E7-7726ABE0C478}" type="slidenum">
              <a:rPr lang="en-GB" smtClean="0"/>
              <a:t>‹#›</a:t>
            </a:fld>
            <a:endParaRPr lang="en-GB"/>
          </a:p>
        </p:txBody>
      </p:sp>
    </p:spTree>
    <p:extLst>
      <p:ext uri="{BB962C8B-B14F-4D97-AF65-F5344CB8AC3E}">
        <p14:creationId xmlns:p14="http://schemas.microsoft.com/office/powerpoint/2010/main" val="35727659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The Matrix (2015) A Guide to Delivering Evidence-Based Psychological Therapies in Scotland</a:t>
            </a:r>
          </a:p>
          <a:p>
            <a:r>
              <a:rPr lang="en-GB" dirty="0"/>
              <a:t>The Psychological Therapies 'Matrix' is a guide to planning and delivering evidence-based Psychological Therapies within NHS Boards in Scotland. The Matrix is published by NES, in partnership with the Scottish Government. It provides a summary of the information on the current evidence base for various therapeutic approaches, guidance on well functioning psychological therapies services and advice on important governance issues.</a:t>
            </a:r>
          </a:p>
          <a:p>
            <a:endParaRPr lang="en-GB" dirty="0"/>
          </a:p>
        </p:txBody>
      </p:sp>
      <p:sp>
        <p:nvSpPr>
          <p:cNvPr id="4" name="Slide Number Placeholder 3"/>
          <p:cNvSpPr>
            <a:spLocks noGrp="1"/>
          </p:cNvSpPr>
          <p:nvPr>
            <p:ph type="sldNum" sz="quarter" idx="5"/>
          </p:nvPr>
        </p:nvSpPr>
        <p:spPr/>
        <p:txBody>
          <a:bodyPr/>
          <a:lstStyle/>
          <a:p>
            <a:fld id="{D8500EDD-A697-4B03-96E7-7726ABE0C478}" type="slidenum">
              <a:rPr lang="en-GB" smtClean="0"/>
              <a:t>4</a:t>
            </a:fld>
            <a:endParaRPr lang="en-GB"/>
          </a:p>
        </p:txBody>
      </p:sp>
    </p:spTree>
    <p:extLst>
      <p:ext uri="{BB962C8B-B14F-4D97-AF65-F5344CB8AC3E}">
        <p14:creationId xmlns:p14="http://schemas.microsoft.com/office/powerpoint/2010/main" val="34452394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Psychology &amp; Nursing working together to ensure delivery of LI. Ideal way to galvanise nurses to contribute as by far the largest workforce &amp; therefore key to ensuring delivery</a:t>
            </a:r>
          </a:p>
        </p:txBody>
      </p:sp>
      <p:sp>
        <p:nvSpPr>
          <p:cNvPr id="4" name="Slide Number Placeholder 3"/>
          <p:cNvSpPr>
            <a:spLocks noGrp="1"/>
          </p:cNvSpPr>
          <p:nvPr>
            <p:ph type="sldNum" sz="quarter" idx="5"/>
          </p:nvPr>
        </p:nvSpPr>
        <p:spPr/>
        <p:txBody>
          <a:bodyPr/>
          <a:lstStyle/>
          <a:p>
            <a:fld id="{D8500EDD-A697-4B03-96E7-7726ABE0C478}" type="slidenum">
              <a:rPr lang="en-GB" smtClean="0"/>
              <a:t>23</a:t>
            </a:fld>
            <a:endParaRPr lang="en-GB"/>
          </a:p>
        </p:txBody>
      </p:sp>
    </p:spTree>
    <p:extLst>
      <p:ext uri="{BB962C8B-B14F-4D97-AF65-F5344CB8AC3E}">
        <p14:creationId xmlns:p14="http://schemas.microsoft.com/office/powerpoint/2010/main" val="2707130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Forensic Matrix guidelines are to be used along side general matrix for other conditions </a:t>
            </a:r>
          </a:p>
        </p:txBody>
      </p:sp>
      <p:sp>
        <p:nvSpPr>
          <p:cNvPr id="4" name="Slide Number Placeholder 3"/>
          <p:cNvSpPr>
            <a:spLocks noGrp="1"/>
          </p:cNvSpPr>
          <p:nvPr>
            <p:ph type="sldNum" sz="quarter" idx="5"/>
          </p:nvPr>
        </p:nvSpPr>
        <p:spPr/>
        <p:txBody>
          <a:bodyPr/>
          <a:lstStyle/>
          <a:p>
            <a:fld id="{D8500EDD-A697-4B03-96E7-7726ABE0C478}" type="slidenum">
              <a:rPr lang="en-GB" smtClean="0"/>
              <a:t>5</a:t>
            </a:fld>
            <a:endParaRPr lang="en-GB"/>
          </a:p>
        </p:txBody>
      </p:sp>
    </p:spTree>
    <p:extLst>
      <p:ext uri="{BB962C8B-B14F-4D97-AF65-F5344CB8AC3E}">
        <p14:creationId xmlns:p14="http://schemas.microsoft.com/office/powerpoint/2010/main" val="26114261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effectLst/>
              </a:rPr>
              <a:t>Stepped Care is a system of delivering and monitoring treatments, so that the most effective yet least resource intensive, treatment is delivered to patients first; only ‘stepping up’ to intensive/specialist services as clinically required.</a:t>
            </a:r>
          </a:p>
          <a:p>
            <a:r>
              <a:rPr lang="en-GB" dirty="0">
                <a:effectLst/>
              </a:rPr>
              <a:t>“Having the right service in the right place, at the right time delivered by the right person.”</a:t>
            </a:r>
          </a:p>
          <a:p>
            <a:endParaRPr lang="en-GB" dirty="0"/>
          </a:p>
        </p:txBody>
      </p:sp>
      <p:sp>
        <p:nvSpPr>
          <p:cNvPr id="4" name="Slide Number Placeholder 3"/>
          <p:cNvSpPr>
            <a:spLocks noGrp="1"/>
          </p:cNvSpPr>
          <p:nvPr>
            <p:ph type="sldNum" sz="quarter" idx="5"/>
          </p:nvPr>
        </p:nvSpPr>
        <p:spPr/>
        <p:txBody>
          <a:bodyPr/>
          <a:lstStyle/>
          <a:p>
            <a:fld id="{D8500EDD-A697-4B03-96E7-7726ABE0C478}" type="slidenum">
              <a:rPr lang="en-GB" smtClean="0"/>
              <a:t>6</a:t>
            </a:fld>
            <a:endParaRPr lang="en-GB"/>
          </a:p>
        </p:txBody>
      </p:sp>
    </p:spTree>
    <p:extLst>
      <p:ext uri="{BB962C8B-B14F-4D97-AF65-F5344CB8AC3E}">
        <p14:creationId xmlns:p14="http://schemas.microsoft.com/office/powerpoint/2010/main" val="261047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kern="1200" dirty="0">
                <a:solidFill>
                  <a:schemeClr val="tx1"/>
                </a:solidFill>
                <a:effectLst/>
                <a:latin typeface="+mn-lt"/>
                <a:ea typeface="+mn-ea"/>
                <a:cs typeface="+mn-cs"/>
              </a:rPr>
              <a:t>Part of the rational for the ‘underlying needs’ model we adopted was that previously many psychological programmes for offenders were designed to address problem behaviours, e.g. violence, or sexual violence, or drug-use. These were designed for the prison population but when implemented in forensic mental  health settings, patients were ending up doing one programme after another, to address their various needs, often with no consistency in how concepts were told or the language used. There was huge overlap in the content of the different programmes. They were also based on a one-size-fits-all model, with no room for taking individual needs into account and no easy way to link a person’s learning/outstanding needs from one programme to the next. The Matrix model was designed to overcome these problems and also to allow a way of involving staff other than highly trained psychologists in therapy delivery. Before this, it was said that patients in forensic </a:t>
            </a:r>
            <a:r>
              <a:rPr lang="en-GB" sz="1200" kern="1200" dirty="0" err="1">
                <a:solidFill>
                  <a:schemeClr val="tx1"/>
                </a:solidFill>
                <a:effectLst/>
                <a:latin typeface="+mn-lt"/>
                <a:ea typeface="+mn-ea"/>
                <a:cs typeface="+mn-cs"/>
              </a:rPr>
              <a:t>mh</a:t>
            </a:r>
            <a:r>
              <a:rPr lang="en-GB" sz="1200" kern="1200" dirty="0">
                <a:solidFill>
                  <a:schemeClr val="tx1"/>
                </a:solidFill>
                <a:effectLst/>
                <a:latin typeface="+mn-lt"/>
                <a:ea typeface="+mn-ea"/>
                <a:cs typeface="+mn-cs"/>
              </a:rPr>
              <a:t> services were so complex that only psychologists or other highly trained therapists had the competencies to work with them. To overcome this, the important point is that the programmes target underlying needs, but the identification of needs and treatment planning is underpinned by a (risk) formulation which is carried out by a highly specialist practitioner, </a:t>
            </a:r>
            <a:r>
              <a:rPr lang="en-GB" sz="1200" kern="1200" dirty="0" err="1">
                <a:solidFill>
                  <a:schemeClr val="tx1"/>
                </a:solidFill>
                <a:effectLst/>
                <a:latin typeface="+mn-lt"/>
                <a:ea typeface="+mn-ea"/>
                <a:cs typeface="+mn-cs"/>
              </a:rPr>
              <a:t>eg</a:t>
            </a:r>
            <a:r>
              <a:rPr lang="en-GB" sz="1200" kern="1200" dirty="0">
                <a:solidFill>
                  <a:schemeClr val="tx1"/>
                </a:solidFill>
                <a:effectLst/>
                <a:latin typeface="+mn-lt"/>
                <a:ea typeface="+mn-ea"/>
                <a:cs typeface="+mn-cs"/>
              </a:rPr>
              <a:t> Clinical Psychologist, who retains responsibility for co-ordination, review and re-formulation based on progress in therapy and feeding this into MDT risk assessment</a:t>
            </a:r>
            <a:endParaRPr lang="en-GB" dirty="0"/>
          </a:p>
          <a:p>
            <a:pPr marL="171450" indent="-171450">
              <a:buFont typeface="Arial" panose="020B0604020202020204" pitchFamily="34" charset="0"/>
              <a:buChar char="•"/>
            </a:pPr>
            <a:r>
              <a:rPr lang="en-GB" dirty="0"/>
              <a:t>LI Training developed after consultation with Prof Kate Davidson Editor of Matrix</a:t>
            </a:r>
          </a:p>
          <a:p>
            <a:pPr marL="171450" indent="-171450">
              <a:buFont typeface="Arial" panose="020B0604020202020204" pitchFamily="34" charset="0"/>
              <a:buChar char="•"/>
            </a:pPr>
            <a:r>
              <a:rPr lang="en-GB" dirty="0"/>
              <a:t>All based on review of literature for training of IPAT workers in NHS England &amp; Wales and other psychosocial interventions course for example Thorn which was developed in 1992 in collaboration by Uni of Manchester &amp; Institute of Psychiatry in London</a:t>
            </a:r>
          </a:p>
        </p:txBody>
      </p:sp>
      <p:sp>
        <p:nvSpPr>
          <p:cNvPr id="4" name="Slide Number Placeholder 3"/>
          <p:cNvSpPr>
            <a:spLocks noGrp="1"/>
          </p:cNvSpPr>
          <p:nvPr>
            <p:ph type="sldNum" sz="quarter" idx="5"/>
          </p:nvPr>
        </p:nvSpPr>
        <p:spPr/>
        <p:txBody>
          <a:bodyPr/>
          <a:lstStyle/>
          <a:p>
            <a:fld id="{D8500EDD-A697-4B03-96E7-7726ABE0C478}" type="slidenum">
              <a:rPr lang="en-GB" smtClean="0"/>
              <a:t>8</a:t>
            </a:fld>
            <a:endParaRPr lang="en-GB"/>
          </a:p>
        </p:txBody>
      </p:sp>
    </p:spTree>
    <p:extLst>
      <p:ext uri="{BB962C8B-B14F-4D97-AF65-F5344CB8AC3E}">
        <p14:creationId xmlns:p14="http://schemas.microsoft.com/office/powerpoint/2010/main" val="16606302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Both SoFMH &amp; NES have provided temporary support with supervision in some services where setting up the governance structures has proved difficult </a:t>
            </a:r>
          </a:p>
        </p:txBody>
      </p:sp>
      <p:sp>
        <p:nvSpPr>
          <p:cNvPr id="4" name="Slide Number Placeholder 3"/>
          <p:cNvSpPr>
            <a:spLocks noGrp="1"/>
          </p:cNvSpPr>
          <p:nvPr>
            <p:ph type="sldNum" sz="quarter" idx="5"/>
          </p:nvPr>
        </p:nvSpPr>
        <p:spPr/>
        <p:txBody>
          <a:bodyPr/>
          <a:lstStyle/>
          <a:p>
            <a:fld id="{D8500EDD-A697-4B03-96E7-7726ABE0C478}" type="slidenum">
              <a:rPr lang="en-GB" smtClean="0"/>
              <a:t>14</a:t>
            </a:fld>
            <a:endParaRPr lang="en-GB"/>
          </a:p>
        </p:txBody>
      </p:sp>
    </p:spTree>
    <p:extLst>
      <p:ext uri="{BB962C8B-B14F-4D97-AF65-F5344CB8AC3E}">
        <p14:creationId xmlns:p14="http://schemas.microsoft.com/office/powerpoint/2010/main" val="35324601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Kirkpatrick Model (1967) </a:t>
            </a:r>
            <a:r>
              <a:rPr lang="en-GB" dirty="0" err="1"/>
              <a:t>Hammick</a:t>
            </a:r>
            <a:r>
              <a:rPr lang="en-GB" dirty="0"/>
              <a:t> et </a:t>
            </a:r>
            <a:r>
              <a:rPr lang="en-GB" dirty="0" err="1"/>
              <a:t>al’s</a:t>
            </a:r>
            <a:r>
              <a:rPr lang="en-GB" dirty="0"/>
              <a:t> (2007) adaptation of Kirkpatrick’s levels following a systematic review of inter-professional education. TARS Training Acceptability Rating Scale. Derek Milne </a:t>
            </a:r>
          </a:p>
          <a:p>
            <a:r>
              <a:rPr lang="en-GB" dirty="0"/>
              <a:t>Level of evaluation Short or long term Methods </a:t>
            </a:r>
          </a:p>
          <a:p>
            <a:r>
              <a:rPr lang="en-GB" dirty="0"/>
              <a:t>Reaction 1 Reaction Short Therapist self-report </a:t>
            </a:r>
          </a:p>
          <a:p>
            <a:r>
              <a:rPr lang="en-GB" dirty="0"/>
              <a:t>Learning 2a Attitudes Short Therapist self-report 2b Knowledge Short Questionnaire Written assessment 2c Skills Short Observer rated role play </a:t>
            </a:r>
          </a:p>
          <a:p>
            <a:r>
              <a:rPr lang="en-GB" dirty="0"/>
              <a:t>Behaviour 3 Behaviour Change in practice Long Therapist reported use Therapist self-reported adherence Chart review Client or caregiver-rated adherence Observer –rated adherence and competence </a:t>
            </a:r>
          </a:p>
          <a:p>
            <a:r>
              <a:rPr lang="en-GB" dirty="0"/>
              <a:t>Results 4 Client Outcomes Long Client or care-giver-report symptom or functioning Therapist report of functional outcomes</a:t>
            </a:r>
          </a:p>
          <a:p>
            <a:endParaRPr lang="en-GB" dirty="0"/>
          </a:p>
        </p:txBody>
      </p:sp>
      <p:sp>
        <p:nvSpPr>
          <p:cNvPr id="4" name="Slide Number Placeholder 3"/>
          <p:cNvSpPr>
            <a:spLocks noGrp="1"/>
          </p:cNvSpPr>
          <p:nvPr>
            <p:ph type="sldNum" sz="quarter" idx="5"/>
          </p:nvPr>
        </p:nvSpPr>
        <p:spPr/>
        <p:txBody>
          <a:bodyPr/>
          <a:lstStyle/>
          <a:p>
            <a:fld id="{D8500EDD-A697-4B03-96E7-7726ABE0C478}" type="slidenum">
              <a:rPr lang="en-GB" smtClean="0"/>
              <a:t>17</a:t>
            </a:fld>
            <a:endParaRPr lang="en-GB"/>
          </a:p>
        </p:txBody>
      </p:sp>
    </p:spTree>
    <p:extLst>
      <p:ext uri="{BB962C8B-B14F-4D97-AF65-F5344CB8AC3E}">
        <p14:creationId xmlns:p14="http://schemas.microsoft.com/office/powerpoint/2010/main" val="31500506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Normailisation</a:t>
            </a:r>
            <a:r>
              <a:rPr lang="en-GB" dirty="0"/>
              <a:t> Process Theory NPT created by Carl May, Elizabeth Murray, Tracy Finch, Frances Mair, Shaun </a:t>
            </a:r>
            <a:r>
              <a:rPr lang="en-GB" dirty="0" err="1"/>
              <a:t>Treweek</a:t>
            </a:r>
            <a:r>
              <a:rPr lang="en-GB" dirty="0"/>
              <a:t>, Luciana </a:t>
            </a:r>
            <a:r>
              <a:rPr lang="en-GB" dirty="0" err="1"/>
              <a:t>Ballini</a:t>
            </a:r>
            <a:r>
              <a:rPr lang="en-GB" dirty="0"/>
              <a:t>, Anne Macfarlane, Melissa Girling and Tim </a:t>
            </a:r>
            <a:r>
              <a:rPr lang="en-GB" dirty="0" err="1"/>
              <a:t>Rapley</a:t>
            </a:r>
            <a:r>
              <a:rPr lang="en-GB" dirty="0"/>
              <a:t> </a:t>
            </a:r>
          </a:p>
        </p:txBody>
      </p:sp>
      <p:sp>
        <p:nvSpPr>
          <p:cNvPr id="4" name="Slide Number Placeholder 3"/>
          <p:cNvSpPr>
            <a:spLocks noGrp="1"/>
          </p:cNvSpPr>
          <p:nvPr>
            <p:ph type="sldNum" sz="quarter" idx="5"/>
          </p:nvPr>
        </p:nvSpPr>
        <p:spPr/>
        <p:txBody>
          <a:bodyPr/>
          <a:lstStyle/>
          <a:p>
            <a:fld id="{D8500EDD-A697-4B03-96E7-7726ABE0C478}" type="slidenum">
              <a:rPr lang="en-GB" smtClean="0"/>
              <a:t>18</a:t>
            </a:fld>
            <a:endParaRPr lang="en-GB"/>
          </a:p>
        </p:txBody>
      </p:sp>
    </p:spTree>
    <p:extLst>
      <p:ext uri="{BB962C8B-B14F-4D97-AF65-F5344CB8AC3E}">
        <p14:creationId xmlns:p14="http://schemas.microsoft.com/office/powerpoint/2010/main" val="11123435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Ken McMahon &amp; Pat </a:t>
            </a:r>
            <a:r>
              <a:rPr lang="en-US" dirty="0" err="1"/>
              <a:t>Cawthorne</a:t>
            </a:r>
            <a:r>
              <a:rPr lang="en-US" baseline="0" dirty="0"/>
              <a:t> Beckford Lodge Making Healthy Changes</a:t>
            </a:r>
          </a:p>
          <a:p>
            <a:r>
              <a:rPr lang="en-US" baseline="0" dirty="0"/>
              <a:t>FV Heather Meacham &amp; Pat </a:t>
            </a:r>
            <a:r>
              <a:rPr lang="en-US" baseline="0" dirty="0" err="1"/>
              <a:t>Cawthorn</a:t>
            </a:r>
            <a:r>
              <a:rPr lang="en-US" baseline="0" dirty="0"/>
              <a:t> Looking After Yourself &amp; Knowing </a:t>
            </a:r>
            <a:r>
              <a:rPr lang="en-US" baseline="0"/>
              <a:t>Me Groups </a:t>
            </a:r>
            <a:endParaRPr lang="en-US"/>
          </a:p>
        </p:txBody>
      </p:sp>
      <p:sp>
        <p:nvSpPr>
          <p:cNvPr id="4" name="Slide Number Placeholder 3"/>
          <p:cNvSpPr>
            <a:spLocks noGrp="1"/>
          </p:cNvSpPr>
          <p:nvPr>
            <p:ph type="sldNum" sz="quarter" idx="10"/>
          </p:nvPr>
        </p:nvSpPr>
        <p:spPr/>
        <p:txBody>
          <a:bodyPr/>
          <a:lstStyle/>
          <a:p>
            <a:fld id="{D8500EDD-A697-4B03-96E7-7726ABE0C478}" type="slidenum">
              <a:rPr lang="en-GB" smtClean="0"/>
              <a:t>19</a:t>
            </a:fld>
            <a:endParaRPr lang="en-GB"/>
          </a:p>
        </p:txBody>
      </p:sp>
    </p:spTree>
    <p:extLst>
      <p:ext uri="{BB962C8B-B14F-4D97-AF65-F5344CB8AC3E}">
        <p14:creationId xmlns:p14="http://schemas.microsoft.com/office/powerpoint/2010/main" val="1242811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Mindfulness group is mentioned as LI Practitioner delivers and is supervised by CP </a:t>
            </a:r>
          </a:p>
        </p:txBody>
      </p:sp>
      <p:sp>
        <p:nvSpPr>
          <p:cNvPr id="4" name="Slide Number Placeholder 3"/>
          <p:cNvSpPr>
            <a:spLocks noGrp="1"/>
          </p:cNvSpPr>
          <p:nvPr>
            <p:ph type="sldNum" sz="quarter" idx="5"/>
          </p:nvPr>
        </p:nvSpPr>
        <p:spPr/>
        <p:txBody>
          <a:bodyPr/>
          <a:lstStyle/>
          <a:p>
            <a:fld id="{D8500EDD-A697-4B03-96E7-7726ABE0C478}" type="slidenum">
              <a:rPr lang="en-GB" smtClean="0"/>
              <a:t>21</a:t>
            </a:fld>
            <a:endParaRPr lang="en-GB"/>
          </a:p>
        </p:txBody>
      </p:sp>
    </p:spTree>
    <p:extLst>
      <p:ext uri="{BB962C8B-B14F-4D97-AF65-F5344CB8AC3E}">
        <p14:creationId xmlns:p14="http://schemas.microsoft.com/office/powerpoint/2010/main" val="4322677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2" name="Picture 1" descr="16-9fullhead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33019"/>
            <a:ext cx="7764236" cy="1079656"/>
          </a:xfrm>
          <a:prstGeom prst="rect">
            <a:avLst/>
          </a:prstGeom>
        </p:spPr>
      </p:pic>
      <p:sp>
        <p:nvSpPr>
          <p:cNvPr id="4" name="Text Placeholder 4"/>
          <p:cNvSpPr>
            <a:spLocks noGrp="1"/>
          </p:cNvSpPr>
          <p:nvPr>
            <p:ph type="body" sz="quarter" idx="11" hasCustomPrompt="1"/>
          </p:nvPr>
        </p:nvSpPr>
        <p:spPr>
          <a:xfrm>
            <a:off x="1528260" y="189310"/>
            <a:ext cx="7255517" cy="519113"/>
          </a:xfrm>
        </p:spPr>
        <p:txBody>
          <a:bodyPr>
            <a:normAutofit/>
          </a:bodyPr>
          <a:lstStyle>
            <a:lvl1pPr marL="0" indent="0">
              <a:buNone/>
              <a:defRPr sz="3600">
                <a:solidFill>
                  <a:srgbClr val="FFFFFF"/>
                </a:solidFill>
                <a:latin typeface="Source Sans Pro"/>
                <a:cs typeface="Source Sans Pro"/>
              </a:defRPr>
            </a:lvl1pPr>
          </a:lstStyle>
          <a:p>
            <a:pPr lvl="0"/>
            <a:r>
              <a:rPr lang="en-GB" dirty="0"/>
              <a:t>Click to edit Master title styles</a:t>
            </a:r>
          </a:p>
        </p:txBody>
      </p:sp>
      <p:sp>
        <p:nvSpPr>
          <p:cNvPr id="3" name="Text Placeholder 2"/>
          <p:cNvSpPr>
            <a:spLocks noGrp="1"/>
          </p:cNvSpPr>
          <p:nvPr>
            <p:ph type="body" sz="quarter" idx="12" hasCustomPrompt="1"/>
          </p:nvPr>
        </p:nvSpPr>
        <p:spPr>
          <a:xfrm>
            <a:off x="1528260" y="708423"/>
            <a:ext cx="7255517" cy="452393"/>
          </a:xfrm>
        </p:spPr>
        <p:txBody>
          <a:bodyPr>
            <a:normAutofit/>
          </a:bodyPr>
          <a:lstStyle>
            <a:lvl1pPr marL="0" indent="0">
              <a:buNone/>
              <a:defRPr sz="2800">
                <a:solidFill>
                  <a:srgbClr val="66CCFF"/>
                </a:solidFill>
              </a:defRPr>
            </a:lvl1pPr>
            <a:lvl2pPr marL="457200" indent="0" algn="l">
              <a:buNone/>
              <a:defRPr>
                <a:solidFill>
                  <a:srgbClr val="66CCFF"/>
                </a:solidFill>
              </a:defRPr>
            </a:lvl2pPr>
          </a:lstStyle>
          <a:p>
            <a:pPr lvl="0"/>
            <a:r>
              <a:rPr lang="en-GB" dirty="0"/>
              <a:t>Second level</a:t>
            </a:r>
          </a:p>
        </p:txBody>
      </p:sp>
      <p:pic>
        <p:nvPicPr>
          <p:cNvPr id="5" name="Picture 4">
            <a:extLst>
              <a:ext uri="{FF2B5EF4-FFF2-40B4-BE49-F238E27FC236}">
                <a16:creationId xmlns:a16="http://schemas.microsoft.com/office/drawing/2014/main" id="{123ECEA8-2E6A-5649-96F3-5EB14605AE78}"/>
              </a:ext>
            </a:extLst>
          </p:cNvPr>
          <p:cNvPicPr>
            <a:picLocks noChangeAspect="1"/>
          </p:cNvPicPr>
          <p:nvPr userDrawn="1"/>
        </p:nvPicPr>
        <p:blipFill rotWithShape="1">
          <a:blip r:embed="rId3"/>
          <a:srcRect l="50545"/>
          <a:stretch/>
        </p:blipFill>
        <p:spPr>
          <a:xfrm>
            <a:off x="7577418" y="3662880"/>
            <a:ext cx="1270747" cy="1242768"/>
          </a:xfrm>
          <a:prstGeom prst="rect">
            <a:avLst/>
          </a:prstGeom>
        </p:spPr>
      </p:pic>
    </p:spTree>
    <p:extLst>
      <p:ext uri="{BB962C8B-B14F-4D97-AF65-F5344CB8AC3E}">
        <p14:creationId xmlns:p14="http://schemas.microsoft.com/office/powerpoint/2010/main" val="1152766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Slide ">
    <p:spTree>
      <p:nvGrpSpPr>
        <p:cNvPr id="1" name=""/>
        <p:cNvGrpSpPr/>
        <p:nvPr/>
      </p:nvGrpSpPr>
      <p:grpSpPr>
        <a:xfrm>
          <a:off x="0" y="0"/>
          <a:ext cx="0" cy="0"/>
          <a:chOff x="0" y="0"/>
          <a:chExt cx="0" cy="0"/>
        </a:xfrm>
      </p:grpSpPr>
      <p:sp>
        <p:nvSpPr>
          <p:cNvPr id="10" name="Rectangle 9"/>
          <p:cNvSpPr/>
          <p:nvPr userDrawn="1"/>
        </p:nvSpPr>
        <p:spPr>
          <a:xfrm>
            <a:off x="765222" y="0"/>
            <a:ext cx="7246013" cy="348039"/>
          </a:xfrm>
          <a:prstGeom prst="rect">
            <a:avLst/>
          </a:prstGeom>
          <a:solidFill>
            <a:srgbClr val="04306C"/>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11" name="Rectangle 10"/>
          <p:cNvSpPr/>
          <p:nvPr userDrawn="1"/>
        </p:nvSpPr>
        <p:spPr>
          <a:xfrm>
            <a:off x="0" y="4951926"/>
            <a:ext cx="9144000" cy="191574"/>
          </a:xfrm>
          <a:prstGeom prst="rect">
            <a:avLst/>
          </a:prstGeom>
          <a:solidFill>
            <a:srgbClr val="04306C"/>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l"/>
            <a:r>
              <a:rPr lang="en-US" sz="1200" dirty="0"/>
              <a:t>Forensic Network &amp; school of Forensic Mental Health		www.forensicnetwork.scot.nhs.uk				@</a:t>
            </a:r>
            <a:r>
              <a:rPr lang="en-US" sz="1200" dirty="0" err="1"/>
              <a:t>FN_SoFMH</a:t>
            </a:r>
            <a:r>
              <a:rPr lang="en-US" sz="1200" dirty="0"/>
              <a:t>	</a:t>
            </a:r>
          </a:p>
        </p:txBody>
      </p:sp>
      <p:sp>
        <p:nvSpPr>
          <p:cNvPr id="3" name="Text Placeholder 2"/>
          <p:cNvSpPr>
            <a:spLocks noGrp="1"/>
          </p:cNvSpPr>
          <p:nvPr>
            <p:ph type="body" sz="quarter" idx="10"/>
          </p:nvPr>
        </p:nvSpPr>
        <p:spPr>
          <a:xfrm>
            <a:off x="765222" y="1349098"/>
            <a:ext cx="7684786" cy="3364696"/>
          </a:xfrm>
        </p:spPr>
        <p:txBody>
          <a:bodyPr/>
          <a:lstStyle>
            <a:lvl1pPr>
              <a:defRPr>
                <a:solidFill>
                  <a:schemeClr val="tx2">
                    <a:lumMod val="75000"/>
                  </a:schemeClr>
                </a:solidFill>
                <a:latin typeface="Source Sans Pro"/>
                <a:cs typeface="Source Sans Pro"/>
              </a:defRPr>
            </a:lvl1pPr>
            <a:lvl2pPr>
              <a:defRPr>
                <a:solidFill>
                  <a:schemeClr val="tx2">
                    <a:lumMod val="75000"/>
                  </a:schemeClr>
                </a:solidFill>
                <a:latin typeface="Source Sans Pro"/>
                <a:cs typeface="Source Sans Pro"/>
              </a:defRPr>
            </a:lvl2pPr>
            <a:lvl3pPr>
              <a:defRPr>
                <a:solidFill>
                  <a:schemeClr val="tx2">
                    <a:lumMod val="75000"/>
                  </a:schemeClr>
                </a:solidFill>
                <a:latin typeface="Source Sans Pro"/>
                <a:cs typeface="Source Sans Pro"/>
              </a:defRPr>
            </a:lvl3pPr>
            <a:lvl4pPr>
              <a:defRPr>
                <a:solidFill>
                  <a:schemeClr val="tx2">
                    <a:lumMod val="75000"/>
                  </a:schemeClr>
                </a:solidFill>
                <a:latin typeface="Source Sans Pro"/>
                <a:cs typeface="Source Sans Pro"/>
              </a:defRPr>
            </a:lvl4pPr>
            <a:lvl5pPr>
              <a:defRPr>
                <a:solidFill>
                  <a:schemeClr val="tx2">
                    <a:lumMod val="75000"/>
                  </a:schemeClr>
                </a:solidFill>
                <a:latin typeface="Source Sans Pro"/>
                <a:cs typeface="Source Sans Pro"/>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4"/>
          <p:cNvSpPr>
            <a:spLocks noGrp="1"/>
          </p:cNvSpPr>
          <p:nvPr>
            <p:ph type="body" sz="quarter" idx="11" hasCustomPrompt="1"/>
          </p:nvPr>
        </p:nvSpPr>
        <p:spPr>
          <a:xfrm>
            <a:off x="765223" y="708422"/>
            <a:ext cx="7685041" cy="519113"/>
          </a:xfrm>
        </p:spPr>
        <p:txBody>
          <a:bodyPr>
            <a:normAutofit/>
          </a:bodyPr>
          <a:lstStyle>
            <a:lvl1pPr marL="0" indent="0">
              <a:buNone/>
              <a:defRPr sz="3600">
                <a:solidFill>
                  <a:srgbClr val="17375E"/>
                </a:solidFill>
                <a:latin typeface="Source Sans Pro"/>
                <a:cs typeface="Source Sans Pro"/>
              </a:defRPr>
            </a:lvl1pPr>
          </a:lstStyle>
          <a:p>
            <a:pPr lvl="0"/>
            <a:r>
              <a:rPr lang="en-GB" dirty="0"/>
              <a:t>Click to edit Master title styles</a:t>
            </a:r>
          </a:p>
        </p:txBody>
      </p:sp>
      <p:pic>
        <p:nvPicPr>
          <p:cNvPr id="7" name="Picture 6">
            <a:extLst>
              <a:ext uri="{FF2B5EF4-FFF2-40B4-BE49-F238E27FC236}">
                <a16:creationId xmlns:a16="http://schemas.microsoft.com/office/drawing/2014/main" id="{FFE4E135-BE9F-45F9-9D1D-655A1A54908D}"/>
              </a:ext>
            </a:extLst>
          </p:cNvPr>
          <p:cNvPicPr>
            <a:picLocks noChangeAspect="1"/>
          </p:cNvPicPr>
          <p:nvPr userDrawn="1"/>
        </p:nvPicPr>
        <p:blipFill>
          <a:blip r:embed="rId2"/>
          <a:stretch>
            <a:fillRect/>
          </a:stretch>
        </p:blipFill>
        <p:spPr>
          <a:xfrm>
            <a:off x="8119791" y="0"/>
            <a:ext cx="901379" cy="597822"/>
          </a:xfrm>
          <a:prstGeom prst="rect">
            <a:avLst/>
          </a:prstGeom>
        </p:spPr>
      </p:pic>
      <p:pic>
        <p:nvPicPr>
          <p:cNvPr id="2" name="Picture 1">
            <a:extLst>
              <a:ext uri="{FF2B5EF4-FFF2-40B4-BE49-F238E27FC236}">
                <a16:creationId xmlns:a16="http://schemas.microsoft.com/office/drawing/2014/main" id="{7DBCF679-3E77-43CE-865C-D0E2AFAFA4CA}"/>
              </a:ext>
            </a:extLst>
          </p:cNvPr>
          <p:cNvPicPr>
            <a:picLocks noChangeAspect="1"/>
          </p:cNvPicPr>
          <p:nvPr userDrawn="1"/>
        </p:nvPicPr>
        <p:blipFill>
          <a:blip r:embed="rId3"/>
          <a:stretch>
            <a:fillRect/>
          </a:stretch>
        </p:blipFill>
        <p:spPr>
          <a:xfrm>
            <a:off x="0" y="0"/>
            <a:ext cx="657225" cy="695325"/>
          </a:xfrm>
          <a:prstGeom prst="rect">
            <a:avLst/>
          </a:prstGeom>
        </p:spPr>
      </p:pic>
    </p:spTree>
    <p:extLst>
      <p:ext uri="{BB962C8B-B14F-4D97-AF65-F5344CB8AC3E}">
        <p14:creationId xmlns:p14="http://schemas.microsoft.com/office/powerpoint/2010/main" val="1567780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and Image Slide">
    <p:spTree>
      <p:nvGrpSpPr>
        <p:cNvPr id="1" name=""/>
        <p:cNvGrpSpPr/>
        <p:nvPr/>
      </p:nvGrpSpPr>
      <p:grpSpPr>
        <a:xfrm>
          <a:off x="0" y="0"/>
          <a:ext cx="0" cy="0"/>
          <a:chOff x="0" y="0"/>
          <a:chExt cx="0" cy="0"/>
        </a:xfrm>
      </p:grpSpPr>
      <p:sp>
        <p:nvSpPr>
          <p:cNvPr id="10" name="Rectangle 9"/>
          <p:cNvSpPr/>
          <p:nvPr userDrawn="1"/>
        </p:nvSpPr>
        <p:spPr>
          <a:xfrm>
            <a:off x="0" y="0"/>
            <a:ext cx="9144000" cy="348039"/>
          </a:xfrm>
          <a:prstGeom prst="rect">
            <a:avLst/>
          </a:prstGeom>
          <a:solidFill>
            <a:srgbClr val="04306C"/>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11" name="Rectangle 10"/>
          <p:cNvSpPr/>
          <p:nvPr userDrawn="1"/>
        </p:nvSpPr>
        <p:spPr>
          <a:xfrm>
            <a:off x="0" y="4951926"/>
            <a:ext cx="9144000" cy="191574"/>
          </a:xfrm>
          <a:prstGeom prst="rect">
            <a:avLst/>
          </a:prstGeom>
          <a:solidFill>
            <a:srgbClr val="04306C"/>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8" name="TextBox 7"/>
          <p:cNvSpPr txBox="1"/>
          <p:nvPr userDrawn="1"/>
        </p:nvSpPr>
        <p:spPr>
          <a:xfrm>
            <a:off x="105829" y="9980"/>
            <a:ext cx="3883096"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66CCFF"/>
                </a:solidFill>
              </a:rPr>
              <a:t>NHS Education for Scotland</a:t>
            </a:r>
          </a:p>
        </p:txBody>
      </p:sp>
      <p:sp>
        <p:nvSpPr>
          <p:cNvPr id="3" name="Text Placeholder 2"/>
          <p:cNvSpPr>
            <a:spLocks noGrp="1"/>
          </p:cNvSpPr>
          <p:nvPr>
            <p:ph type="body" sz="quarter" idx="10"/>
          </p:nvPr>
        </p:nvSpPr>
        <p:spPr>
          <a:xfrm>
            <a:off x="765223" y="1349098"/>
            <a:ext cx="3638877" cy="3364696"/>
          </a:xfrm>
        </p:spPr>
        <p:txBody>
          <a:bodyPr/>
          <a:lstStyle>
            <a:lvl1pPr>
              <a:defRPr>
                <a:solidFill>
                  <a:schemeClr val="tx2">
                    <a:lumMod val="75000"/>
                  </a:schemeClr>
                </a:solidFill>
                <a:latin typeface="Source Sans Pro"/>
                <a:cs typeface="Source Sans Pro"/>
              </a:defRPr>
            </a:lvl1pPr>
            <a:lvl2pPr>
              <a:defRPr>
                <a:solidFill>
                  <a:schemeClr val="tx2">
                    <a:lumMod val="75000"/>
                  </a:schemeClr>
                </a:solidFill>
                <a:latin typeface="Source Sans Pro"/>
                <a:cs typeface="Source Sans Pro"/>
              </a:defRPr>
            </a:lvl2pPr>
            <a:lvl3pPr>
              <a:defRPr>
                <a:solidFill>
                  <a:schemeClr val="tx2">
                    <a:lumMod val="75000"/>
                  </a:schemeClr>
                </a:solidFill>
                <a:latin typeface="Source Sans Pro"/>
                <a:cs typeface="Source Sans Pro"/>
              </a:defRPr>
            </a:lvl3pPr>
            <a:lvl4pPr>
              <a:defRPr>
                <a:solidFill>
                  <a:schemeClr val="tx2">
                    <a:lumMod val="75000"/>
                  </a:schemeClr>
                </a:solidFill>
                <a:latin typeface="Source Sans Pro"/>
                <a:cs typeface="Source Sans Pro"/>
              </a:defRPr>
            </a:lvl4pPr>
            <a:lvl5pPr>
              <a:defRPr>
                <a:solidFill>
                  <a:schemeClr val="tx2">
                    <a:lumMod val="75000"/>
                  </a:schemeClr>
                </a:solidFill>
                <a:latin typeface="Source Sans Pro"/>
                <a:cs typeface="Source Sans Pro"/>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4"/>
          <p:cNvSpPr>
            <a:spLocks noGrp="1"/>
          </p:cNvSpPr>
          <p:nvPr>
            <p:ph type="body" sz="quarter" idx="11" hasCustomPrompt="1"/>
          </p:nvPr>
        </p:nvSpPr>
        <p:spPr>
          <a:xfrm>
            <a:off x="765223" y="708422"/>
            <a:ext cx="7685041" cy="519113"/>
          </a:xfrm>
        </p:spPr>
        <p:txBody>
          <a:bodyPr>
            <a:normAutofit/>
          </a:bodyPr>
          <a:lstStyle>
            <a:lvl1pPr marL="0" indent="0">
              <a:buNone/>
              <a:defRPr sz="3600">
                <a:solidFill>
                  <a:srgbClr val="17375E"/>
                </a:solidFill>
                <a:latin typeface="Source Sans Pro"/>
                <a:cs typeface="Source Sans Pro"/>
              </a:defRPr>
            </a:lvl1pPr>
          </a:lstStyle>
          <a:p>
            <a:pPr lvl="0"/>
            <a:r>
              <a:rPr lang="en-GB" dirty="0"/>
              <a:t>Click to edit Master title styles</a:t>
            </a:r>
          </a:p>
        </p:txBody>
      </p:sp>
      <p:sp>
        <p:nvSpPr>
          <p:cNvPr id="4" name="Picture Placeholder 3"/>
          <p:cNvSpPr>
            <a:spLocks noGrp="1"/>
          </p:cNvSpPr>
          <p:nvPr>
            <p:ph type="pic" sz="quarter" idx="12"/>
          </p:nvPr>
        </p:nvSpPr>
        <p:spPr>
          <a:xfrm>
            <a:off x="4551363" y="1348979"/>
            <a:ext cx="3898900" cy="3364706"/>
          </a:xfrm>
        </p:spPr>
        <p:txBody>
          <a:bodyPr/>
          <a:lstStyle>
            <a:lvl1pPr>
              <a:defRPr>
                <a:solidFill>
                  <a:srgbClr val="17375E"/>
                </a:solidFill>
              </a:defRPr>
            </a:lvl1pPr>
          </a:lstStyle>
          <a:p>
            <a:endParaRPr lang="en-US" dirty="0"/>
          </a:p>
        </p:txBody>
      </p:sp>
    </p:spTree>
    <p:extLst>
      <p:ext uri="{BB962C8B-B14F-4D97-AF65-F5344CB8AC3E}">
        <p14:creationId xmlns:p14="http://schemas.microsoft.com/office/powerpoint/2010/main" val="4188786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rt and Text Slide">
    <p:spTree>
      <p:nvGrpSpPr>
        <p:cNvPr id="1" name=""/>
        <p:cNvGrpSpPr/>
        <p:nvPr/>
      </p:nvGrpSpPr>
      <p:grpSpPr>
        <a:xfrm>
          <a:off x="0" y="0"/>
          <a:ext cx="0" cy="0"/>
          <a:chOff x="0" y="0"/>
          <a:chExt cx="0" cy="0"/>
        </a:xfrm>
      </p:grpSpPr>
      <p:sp>
        <p:nvSpPr>
          <p:cNvPr id="10" name="Rectangle 9"/>
          <p:cNvSpPr/>
          <p:nvPr userDrawn="1"/>
        </p:nvSpPr>
        <p:spPr>
          <a:xfrm>
            <a:off x="0" y="0"/>
            <a:ext cx="9144000" cy="348039"/>
          </a:xfrm>
          <a:prstGeom prst="rect">
            <a:avLst/>
          </a:prstGeom>
          <a:solidFill>
            <a:srgbClr val="04306C"/>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12" name="Rectangle 11"/>
          <p:cNvSpPr/>
          <p:nvPr userDrawn="1"/>
        </p:nvSpPr>
        <p:spPr>
          <a:xfrm>
            <a:off x="0" y="4951926"/>
            <a:ext cx="9144000" cy="191574"/>
          </a:xfrm>
          <a:prstGeom prst="rect">
            <a:avLst/>
          </a:prstGeom>
          <a:solidFill>
            <a:srgbClr val="04306C"/>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8" name="TextBox 7"/>
          <p:cNvSpPr txBox="1"/>
          <p:nvPr userDrawn="1"/>
        </p:nvSpPr>
        <p:spPr>
          <a:xfrm>
            <a:off x="105829" y="9980"/>
            <a:ext cx="3883096"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66CCFF"/>
                </a:solidFill>
              </a:rPr>
              <a:t>NHS Education for Scotland</a:t>
            </a:r>
          </a:p>
        </p:txBody>
      </p:sp>
      <p:sp>
        <p:nvSpPr>
          <p:cNvPr id="5" name="Text Placeholder 4"/>
          <p:cNvSpPr>
            <a:spLocks noGrp="1"/>
          </p:cNvSpPr>
          <p:nvPr>
            <p:ph type="body" sz="quarter" idx="11" hasCustomPrompt="1"/>
          </p:nvPr>
        </p:nvSpPr>
        <p:spPr>
          <a:xfrm>
            <a:off x="765223" y="708422"/>
            <a:ext cx="7685041" cy="519113"/>
          </a:xfrm>
        </p:spPr>
        <p:txBody>
          <a:bodyPr>
            <a:normAutofit/>
          </a:bodyPr>
          <a:lstStyle>
            <a:lvl1pPr marL="0" indent="0">
              <a:buNone/>
              <a:defRPr sz="3600">
                <a:solidFill>
                  <a:srgbClr val="17375E"/>
                </a:solidFill>
                <a:latin typeface="Source Sans Pro"/>
                <a:cs typeface="Source Sans Pro"/>
              </a:defRPr>
            </a:lvl1pPr>
          </a:lstStyle>
          <a:p>
            <a:pPr lvl="0"/>
            <a:r>
              <a:rPr lang="en-GB" dirty="0"/>
              <a:t>Click to edit Master title styles</a:t>
            </a:r>
          </a:p>
        </p:txBody>
      </p:sp>
      <p:sp>
        <p:nvSpPr>
          <p:cNvPr id="4" name="Chart Placeholder 3"/>
          <p:cNvSpPr>
            <a:spLocks noGrp="1"/>
          </p:cNvSpPr>
          <p:nvPr>
            <p:ph type="chart" sz="quarter" idx="12"/>
          </p:nvPr>
        </p:nvSpPr>
        <p:spPr>
          <a:xfrm>
            <a:off x="765176" y="1354931"/>
            <a:ext cx="3728471" cy="3334941"/>
          </a:xfrm>
        </p:spPr>
        <p:txBody>
          <a:bodyPr/>
          <a:lstStyle>
            <a:lvl1pPr>
              <a:defRPr>
                <a:solidFill>
                  <a:srgbClr val="17375E"/>
                </a:solidFill>
              </a:defRPr>
            </a:lvl1pPr>
          </a:lstStyle>
          <a:p>
            <a:endParaRPr lang="en-US" dirty="0"/>
          </a:p>
        </p:txBody>
      </p:sp>
      <p:sp>
        <p:nvSpPr>
          <p:cNvPr id="11" name="Text Placeholder 10"/>
          <p:cNvSpPr>
            <a:spLocks noGrp="1"/>
          </p:cNvSpPr>
          <p:nvPr>
            <p:ph type="body" sz="quarter" idx="13"/>
          </p:nvPr>
        </p:nvSpPr>
        <p:spPr>
          <a:xfrm>
            <a:off x="4680881" y="1354931"/>
            <a:ext cx="3769382" cy="3334941"/>
          </a:xfrm>
        </p:spPr>
        <p:txBody>
          <a:bodyPr/>
          <a:lstStyle>
            <a:lvl1pPr>
              <a:defRPr>
                <a:solidFill>
                  <a:schemeClr val="tx2">
                    <a:lumMod val="75000"/>
                  </a:schemeClr>
                </a:solidFill>
              </a:defRPr>
            </a:lvl1pPr>
            <a:lvl2pPr>
              <a:defRPr>
                <a:solidFill>
                  <a:schemeClr val="tx2">
                    <a:lumMod val="75000"/>
                  </a:schemeClr>
                </a:solidFill>
              </a:defRPr>
            </a:lvl2pPr>
            <a:lvl3pPr>
              <a:defRPr>
                <a:solidFill>
                  <a:schemeClr val="tx2">
                    <a:lumMod val="75000"/>
                  </a:schemeClr>
                </a:solidFill>
              </a:defRPr>
            </a:lvl3pPr>
            <a:lvl4pPr>
              <a:defRPr>
                <a:solidFill>
                  <a:schemeClr val="tx2">
                    <a:lumMod val="75000"/>
                  </a:schemeClr>
                </a:solidFill>
              </a:defRPr>
            </a:lvl4pPr>
            <a:lvl5pPr>
              <a:defRPr>
                <a:solidFill>
                  <a:schemeClr val="tx2">
                    <a:lumMod val="75000"/>
                  </a:schemeClr>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582721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6" name="Rectangle 5"/>
          <p:cNvSpPr/>
          <p:nvPr userDrawn="1"/>
        </p:nvSpPr>
        <p:spPr>
          <a:xfrm>
            <a:off x="0" y="0"/>
            <a:ext cx="9144000" cy="348039"/>
          </a:xfrm>
          <a:prstGeom prst="rect">
            <a:avLst/>
          </a:prstGeom>
          <a:solidFill>
            <a:srgbClr val="04306C"/>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7" name="Rectangle 6"/>
          <p:cNvSpPr/>
          <p:nvPr userDrawn="1"/>
        </p:nvSpPr>
        <p:spPr>
          <a:xfrm>
            <a:off x="0" y="4951926"/>
            <a:ext cx="9144000" cy="191574"/>
          </a:xfrm>
          <a:prstGeom prst="rect">
            <a:avLst/>
          </a:prstGeom>
          <a:solidFill>
            <a:srgbClr val="04306C"/>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8" name="TextBox 7"/>
          <p:cNvSpPr txBox="1"/>
          <p:nvPr userDrawn="1"/>
        </p:nvSpPr>
        <p:spPr>
          <a:xfrm>
            <a:off x="105829" y="9980"/>
            <a:ext cx="3883096"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66CCFF"/>
                </a:solidFill>
              </a:rPr>
              <a:t>NHS Education for Scotland</a:t>
            </a:r>
          </a:p>
        </p:txBody>
      </p:sp>
    </p:spTree>
    <p:extLst>
      <p:ext uri="{BB962C8B-B14F-4D97-AF65-F5344CB8AC3E}">
        <p14:creationId xmlns:p14="http://schemas.microsoft.com/office/powerpoint/2010/main" val="1554824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2" name="Picture 1" descr="16-9backcov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a:extLst>
              <a:ext uri="{FF2B5EF4-FFF2-40B4-BE49-F238E27FC236}">
                <a16:creationId xmlns:a16="http://schemas.microsoft.com/office/drawing/2014/main" id="{B242D85A-7818-2C41-B02C-B0C46D60A1B7}"/>
              </a:ext>
            </a:extLst>
          </p:cNvPr>
          <p:cNvSpPr/>
          <p:nvPr userDrawn="1"/>
        </p:nvSpPr>
        <p:spPr>
          <a:xfrm>
            <a:off x="287358" y="2571750"/>
            <a:ext cx="3553272" cy="1515818"/>
          </a:xfrm>
          <a:prstGeom prst="rect">
            <a:avLst/>
          </a:prstGeom>
          <a:solidFill>
            <a:srgbClr val="0042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49A2D2B0-073D-6C40-A439-781832FF551B}"/>
              </a:ext>
            </a:extLst>
          </p:cNvPr>
          <p:cNvPicPr>
            <a:picLocks noChangeAspect="1"/>
          </p:cNvPicPr>
          <p:nvPr userDrawn="1"/>
        </p:nvPicPr>
        <p:blipFill>
          <a:blip r:embed="rId3"/>
          <a:stretch>
            <a:fillRect/>
          </a:stretch>
        </p:blipFill>
        <p:spPr>
          <a:xfrm>
            <a:off x="245214" y="2834638"/>
            <a:ext cx="2609020" cy="1261879"/>
          </a:xfrm>
          <a:prstGeom prst="rect">
            <a:avLst/>
          </a:prstGeom>
        </p:spPr>
      </p:pic>
      <p:pic>
        <p:nvPicPr>
          <p:cNvPr id="6" name="Picture 5" descr="16-9backcover.jpg">
            <a:extLst>
              <a:ext uri="{FF2B5EF4-FFF2-40B4-BE49-F238E27FC236}">
                <a16:creationId xmlns:a16="http://schemas.microsoft.com/office/drawing/2014/main" id="{98C3B37A-DBB5-0840-9B2A-C899E3C972A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6654" t="55391" r="63040" b="21267"/>
          <a:stretch/>
        </p:blipFill>
        <p:spPr>
          <a:xfrm>
            <a:off x="3017234" y="2886982"/>
            <a:ext cx="1856721" cy="1200586"/>
          </a:xfrm>
          <a:prstGeom prst="rect">
            <a:avLst/>
          </a:prstGeom>
        </p:spPr>
      </p:pic>
    </p:spTree>
    <p:extLst>
      <p:ext uri="{BB962C8B-B14F-4D97-AF65-F5344CB8AC3E}">
        <p14:creationId xmlns:p14="http://schemas.microsoft.com/office/powerpoint/2010/main" val="347204733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3F3F023-C7D3-BE43-A4F7-485CACFF06A8}" type="datetimeFigureOut">
              <a:rPr lang="en-US" smtClean="0"/>
              <a:t>4/15/2025</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E86EA69-B9A0-3A4A-A32C-B2418D145B26}" type="slidenum">
              <a:rPr lang="en-US" smtClean="0"/>
              <a:t>‹#›</a:t>
            </a:fld>
            <a:endParaRPr lang="en-US" dirty="0"/>
          </a:p>
        </p:txBody>
      </p:sp>
    </p:spTree>
    <p:extLst>
      <p:ext uri="{BB962C8B-B14F-4D97-AF65-F5344CB8AC3E}">
        <p14:creationId xmlns:p14="http://schemas.microsoft.com/office/powerpoint/2010/main" val="3474847836"/>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67" r:id="rId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cid:image001.png@01D52764.41DB1F70"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title" idx="4294967295"/>
          </p:nvPr>
        </p:nvSpPr>
        <p:spPr>
          <a:xfrm>
            <a:off x="1208088" y="98425"/>
            <a:ext cx="6483350" cy="10239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2400" b="1" i="0" u="none" strike="noStrike" kern="1200" cap="none" spc="0" normalizeH="0" baseline="0" noProof="0" dirty="0">
                <a:ln>
                  <a:noFill/>
                </a:ln>
                <a:solidFill>
                  <a:schemeClr val="bg1"/>
                </a:solidFill>
                <a:effectLst/>
                <a:uLnTx/>
                <a:uFillTx/>
                <a:latin typeface="+mn-lt"/>
                <a:ea typeface="+mn-ea"/>
                <a:cs typeface="Source Sans Pro"/>
              </a:rPr>
              <a:t>Delivering The Forensic Matrix &amp; Low Intensity Psychological Interventions in Forensic Services in Scotland</a:t>
            </a:r>
          </a:p>
        </p:txBody>
      </p:sp>
      <p:pic>
        <p:nvPicPr>
          <p:cNvPr id="5" name="Picture 4" descr="A red sign with white text saying School of Forensic Mental health">
            <a:extLst>
              <a:ext uri="{FF2B5EF4-FFF2-40B4-BE49-F238E27FC236}">
                <a16:creationId xmlns:a16="http://schemas.microsoft.com/office/drawing/2014/main" id="{F250B1F2-98E1-4149-B30E-44461EC9344B}"/>
              </a:ext>
            </a:extLst>
          </p:cNvPr>
          <p:cNvPicPr>
            <a:picLocks noChangeAspect="1"/>
          </p:cNvPicPr>
          <p:nvPr/>
        </p:nvPicPr>
        <p:blipFill>
          <a:blip r:embed="rId2"/>
          <a:stretch>
            <a:fillRect/>
          </a:stretch>
        </p:blipFill>
        <p:spPr>
          <a:xfrm>
            <a:off x="7863841" y="189310"/>
            <a:ext cx="1242291" cy="823925"/>
          </a:xfrm>
          <a:prstGeom prst="rect">
            <a:avLst/>
          </a:prstGeom>
        </p:spPr>
      </p:pic>
      <p:sp>
        <p:nvSpPr>
          <p:cNvPr id="6" name="Content Placeholder 4">
            <a:extLst>
              <a:ext uri="{FF2B5EF4-FFF2-40B4-BE49-F238E27FC236}">
                <a16:creationId xmlns:a16="http://schemas.microsoft.com/office/drawing/2014/main" id="{6D9ECA9C-FF9F-4985-A4DB-52C75F92890F}"/>
              </a:ext>
              <a:ext uri="{C183D7F6-B498-43B3-948B-1728B52AA6E4}">
                <adec:decorative xmlns:adec="http://schemas.microsoft.com/office/drawing/2017/decorative" val="1"/>
              </a:ext>
            </a:extLst>
          </p:cNvPr>
          <p:cNvSpPr txBox="1">
            <a:spLocks noChangeArrowheads="1"/>
          </p:cNvSpPr>
          <p:nvPr/>
        </p:nvSpPr>
        <p:spPr>
          <a:xfrm>
            <a:off x="504031" y="1532348"/>
            <a:ext cx="8135938" cy="41148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buFontTx/>
              <a:buNone/>
            </a:pPr>
            <a:endParaRPr lang="en-GB" altLang="en-US" sz="1700" dirty="0"/>
          </a:p>
          <a:p>
            <a:pPr>
              <a:lnSpc>
                <a:spcPct val="90000"/>
              </a:lnSpc>
              <a:buFontTx/>
              <a:buNone/>
            </a:pPr>
            <a:endParaRPr lang="en-GB" altLang="en-US" sz="1300" dirty="0"/>
          </a:p>
          <a:p>
            <a:pPr>
              <a:lnSpc>
                <a:spcPct val="90000"/>
              </a:lnSpc>
              <a:buFontTx/>
              <a:buNone/>
            </a:pPr>
            <a:endParaRPr lang="en-GB" altLang="en-US" sz="1300" dirty="0"/>
          </a:p>
          <a:p>
            <a:pPr>
              <a:lnSpc>
                <a:spcPct val="90000"/>
              </a:lnSpc>
              <a:buFontTx/>
              <a:buNone/>
            </a:pPr>
            <a:endParaRPr lang="en-GB" altLang="en-US" sz="1300" dirty="0"/>
          </a:p>
          <a:p>
            <a:pPr>
              <a:lnSpc>
                <a:spcPct val="90000"/>
              </a:lnSpc>
              <a:buFontTx/>
              <a:buNone/>
            </a:pPr>
            <a:r>
              <a:rPr lang="en-GB" altLang="en-US" sz="1300" dirty="0"/>
              <a:t>	</a:t>
            </a:r>
          </a:p>
        </p:txBody>
      </p:sp>
      <p:sp>
        <p:nvSpPr>
          <p:cNvPr id="7" name="Subtitle 4">
            <a:extLst>
              <a:ext uri="{FF2B5EF4-FFF2-40B4-BE49-F238E27FC236}">
                <a16:creationId xmlns:a16="http://schemas.microsoft.com/office/drawing/2014/main" id="{C6837B1C-7181-45F9-AB82-9FD8377424FA}"/>
              </a:ext>
              <a:ext uri="{C183D7F6-B498-43B3-948B-1728B52AA6E4}">
                <adec:decorative xmlns:adec="http://schemas.microsoft.com/office/drawing/2017/decorative" val="1"/>
              </a:ext>
            </a:extLst>
          </p:cNvPr>
          <p:cNvSpPr txBox="1">
            <a:spLocks noChangeArrowheads="1"/>
          </p:cNvSpPr>
          <p:nvPr/>
        </p:nvSpPr>
        <p:spPr>
          <a:xfrm>
            <a:off x="1411834" y="1556738"/>
            <a:ext cx="6400800" cy="2463800"/>
          </a:xfrm>
          <a:prstGeom prst="rect">
            <a:avLst/>
          </a:prstGeom>
        </p:spPr>
        <p:txBody>
          <a:bodyPr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pitchFamily="34" charset="0"/>
              <a:buNone/>
              <a:defRPr/>
            </a:pPr>
            <a:endParaRPr lang="en-GB" altLang="en-US" sz="2000" dirty="0">
              <a:solidFill>
                <a:srgbClr val="002060"/>
              </a:solidFill>
              <a:cs typeface="Calibri"/>
            </a:endParaRPr>
          </a:p>
          <a:p>
            <a:pPr>
              <a:buFont typeface="Arial" pitchFamily="34" charset="0"/>
              <a:buNone/>
              <a:defRPr/>
            </a:pPr>
            <a:endParaRPr lang="en-GB" altLang="en-US" sz="2000" dirty="0">
              <a:solidFill>
                <a:srgbClr val="002060"/>
              </a:solidFill>
              <a:cs typeface="Calibri"/>
            </a:endParaRPr>
          </a:p>
          <a:p>
            <a:pPr>
              <a:buFont typeface="Arial" pitchFamily="34" charset="0"/>
              <a:buNone/>
              <a:defRPr/>
            </a:pPr>
            <a:endParaRPr lang="en-GB" altLang="en-US" sz="2000" dirty="0">
              <a:solidFill>
                <a:srgbClr val="002060"/>
              </a:solidFill>
              <a:cs typeface="Calibri"/>
            </a:endParaRPr>
          </a:p>
        </p:txBody>
      </p:sp>
      <p:sp>
        <p:nvSpPr>
          <p:cNvPr id="3" name="Rectangle 2">
            <a:extLst>
              <a:ext uri="{FF2B5EF4-FFF2-40B4-BE49-F238E27FC236}">
                <a16:creationId xmlns:a16="http://schemas.microsoft.com/office/drawing/2014/main" id="{90F88F02-D5A3-42A6-B14A-6A0A39679241}"/>
              </a:ext>
            </a:extLst>
          </p:cNvPr>
          <p:cNvSpPr/>
          <p:nvPr/>
        </p:nvSpPr>
        <p:spPr>
          <a:xfrm>
            <a:off x="1136072" y="2107352"/>
            <a:ext cx="6596094" cy="2677656"/>
          </a:xfrm>
          <a:prstGeom prst="rect">
            <a:avLst/>
          </a:prstGeom>
        </p:spPr>
        <p:txBody>
          <a:bodyPr wrap="square">
            <a:spAutoFit/>
          </a:bodyPr>
          <a:lstStyle/>
          <a:p>
            <a:pPr algn="ctr"/>
            <a:r>
              <a:rPr lang="en-GB" sz="2100" dirty="0"/>
              <a:t>Dr Sarah Weldon</a:t>
            </a:r>
          </a:p>
          <a:p>
            <a:pPr algn="ctr"/>
            <a:endParaRPr lang="en-GB" sz="2100" dirty="0"/>
          </a:p>
          <a:p>
            <a:pPr algn="ctr"/>
            <a:r>
              <a:rPr lang="en-GB" sz="2100" dirty="0"/>
              <a:t> Clinical Psychologist &amp; Principal Educator NES and NHS</a:t>
            </a:r>
          </a:p>
          <a:p>
            <a:pPr algn="ctr"/>
            <a:r>
              <a:rPr lang="en-GB" sz="2100" dirty="0"/>
              <a:t>&amp; </a:t>
            </a:r>
          </a:p>
          <a:p>
            <a:pPr algn="ctr"/>
            <a:r>
              <a:rPr lang="en-GB" sz="2100" dirty="0"/>
              <a:t>Ms Patricia </a:t>
            </a:r>
            <a:r>
              <a:rPr lang="en-GB" sz="2100" dirty="0" err="1"/>
              <a:t>Cawthorne</a:t>
            </a:r>
            <a:r>
              <a:rPr lang="en-GB" sz="2100" dirty="0"/>
              <a:t> </a:t>
            </a:r>
          </a:p>
          <a:p>
            <a:pPr algn="ctr"/>
            <a:endParaRPr lang="en-GB" sz="2100" dirty="0"/>
          </a:p>
          <a:p>
            <a:pPr algn="ctr"/>
            <a:r>
              <a:rPr lang="en-GB" sz="2100" dirty="0"/>
              <a:t>Consultant Nurse </a:t>
            </a:r>
          </a:p>
          <a:p>
            <a:pPr algn="ctr"/>
            <a:r>
              <a:rPr lang="en-GB" sz="2100" dirty="0"/>
              <a:t>SoFMH </a:t>
            </a:r>
          </a:p>
        </p:txBody>
      </p:sp>
    </p:spTree>
    <p:extLst>
      <p:ext uri="{BB962C8B-B14F-4D97-AF65-F5344CB8AC3E}">
        <p14:creationId xmlns:p14="http://schemas.microsoft.com/office/powerpoint/2010/main" val="1500805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2F007EB-4972-4361-8F22-4527BB7A0F03}"/>
              </a:ext>
            </a:extLst>
          </p:cNvPr>
          <p:cNvSpPr>
            <a:spLocks noGrp="1"/>
          </p:cNvSpPr>
          <p:nvPr>
            <p:ph type="body" sz="quarter" idx="10"/>
          </p:nvPr>
        </p:nvSpPr>
        <p:spPr>
          <a:xfrm>
            <a:off x="765222" y="1349098"/>
            <a:ext cx="7201031" cy="3364696"/>
          </a:xfrm>
        </p:spPr>
        <p:txBody>
          <a:bodyPr>
            <a:normAutofit/>
          </a:bodyPr>
          <a:lstStyle/>
          <a:p>
            <a:r>
              <a:rPr lang="en-GB" sz="2600" dirty="0">
                <a:latin typeface="+mn-lt"/>
              </a:rPr>
              <a:t>Aim:</a:t>
            </a:r>
          </a:p>
        </p:txBody>
      </p:sp>
      <p:sp>
        <p:nvSpPr>
          <p:cNvPr id="3" name="Text Placeholder 2">
            <a:extLst>
              <a:ext uri="{FF2B5EF4-FFF2-40B4-BE49-F238E27FC236}">
                <a16:creationId xmlns:a16="http://schemas.microsoft.com/office/drawing/2014/main" id="{820B0225-9760-4AD2-A7E3-94C917540ABE}"/>
              </a:ext>
            </a:extLst>
          </p:cNvPr>
          <p:cNvSpPr>
            <a:spLocks noGrp="1"/>
          </p:cNvSpPr>
          <p:nvPr>
            <p:ph type="title" idx="4294967295"/>
          </p:nvPr>
        </p:nvSpPr>
        <p:spPr>
          <a:xfrm>
            <a:off x="765175" y="708025"/>
            <a:ext cx="7685088" cy="51911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GB" sz="2600" b="1" i="0" u="none" strike="noStrike" kern="1200" cap="none" spc="0" normalizeH="0" baseline="0" noProof="0" dirty="0">
                <a:ln>
                  <a:noFill/>
                </a:ln>
                <a:solidFill>
                  <a:srgbClr val="17375E"/>
                </a:solidFill>
                <a:effectLst/>
                <a:uLnTx/>
                <a:uFillTx/>
                <a:latin typeface="+mn-lt"/>
                <a:ea typeface="+mn-ea"/>
                <a:cs typeface="Source Sans Pro"/>
              </a:rPr>
              <a:t>Low Intensity PT Training </a:t>
            </a:r>
          </a:p>
        </p:txBody>
      </p:sp>
      <p:sp>
        <p:nvSpPr>
          <p:cNvPr id="4" name="Rectangle 3">
            <a:extLst>
              <a:ext uri="{FF2B5EF4-FFF2-40B4-BE49-F238E27FC236}">
                <a16:creationId xmlns:a16="http://schemas.microsoft.com/office/drawing/2014/main" id="{C46141AE-A85E-467A-AFAB-F94DBCF583A1}"/>
              </a:ext>
            </a:extLst>
          </p:cNvPr>
          <p:cNvSpPr/>
          <p:nvPr/>
        </p:nvSpPr>
        <p:spPr>
          <a:xfrm>
            <a:off x="871869" y="1923078"/>
            <a:ext cx="7094384" cy="2308324"/>
          </a:xfrm>
          <a:prstGeom prst="rect">
            <a:avLst/>
          </a:prstGeom>
        </p:spPr>
        <p:txBody>
          <a:bodyPr wrap="square">
            <a:spAutoFit/>
          </a:bodyPr>
          <a:lstStyle/>
          <a:p>
            <a:pPr algn="just" fontAlgn="base"/>
            <a:r>
              <a:rPr lang="en-GB" dirty="0">
                <a:solidFill>
                  <a:schemeClr val="tx2">
                    <a:lumMod val="75000"/>
                  </a:schemeClr>
                </a:solidFill>
              </a:rPr>
              <a:t>To provide a 5-day practical skills and competency-based training to:</a:t>
            </a:r>
            <a:r>
              <a:rPr lang="en-US" dirty="0">
                <a:solidFill>
                  <a:schemeClr val="tx2">
                    <a:lumMod val="75000"/>
                  </a:schemeClr>
                </a:solidFill>
              </a:rPr>
              <a:t>​</a:t>
            </a:r>
          </a:p>
          <a:p>
            <a:pPr algn="just" fontAlgn="base"/>
            <a:r>
              <a:rPr lang="en-GB" dirty="0">
                <a:solidFill>
                  <a:schemeClr val="tx2">
                    <a:lumMod val="75000"/>
                  </a:schemeClr>
                </a:solidFill>
              </a:rPr>
              <a:t>​</a:t>
            </a:r>
          </a:p>
          <a:p>
            <a:pPr algn="just" fontAlgn="base">
              <a:buFont typeface="+mj-lt"/>
              <a:buAutoNum type="arabicPeriod"/>
            </a:pPr>
            <a:r>
              <a:rPr lang="en-GB" dirty="0">
                <a:solidFill>
                  <a:schemeClr val="tx2">
                    <a:lumMod val="75000"/>
                  </a:schemeClr>
                </a:solidFill>
              </a:rPr>
              <a:t>  Introduce trainees to the skills necessary to deliver the agreed suite of Low Intensity (LI) psychological therapy protocols for use in forensic mental health settings, under appropriate supervision</a:t>
            </a:r>
            <a:r>
              <a:rPr lang="en-US" dirty="0">
                <a:solidFill>
                  <a:schemeClr val="tx2">
                    <a:lumMod val="75000"/>
                  </a:schemeClr>
                </a:solidFill>
              </a:rPr>
              <a:t>​</a:t>
            </a:r>
          </a:p>
          <a:p>
            <a:pPr algn="just" fontAlgn="base">
              <a:buFont typeface="+mj-lt"/>
              <a:buAutoNum type="arabicPeriod"/>
            </a:pPr>
            <a:endParaRPr lang="en-US" dirty="0">
              <a:solidFill>
                <a:schemeClr val="tx2">
                  <a:lumMod val="75000"/>
                </a:schemeClr>
              </a:solidFill>
            </a:endParaRPr>
          </a:p>
          <a:p>
            <a:pPr algn="just" fontAlgn="base">
              <a:buFont typeface="+mj-lt"/>
              <a:buAutoNum type="arabicPeriod"/>
            </a:pPr>
            <a:r>
              <a:rPr lang="en-GB" dirty="0">
                <a:solidFill>
                  <a:schemeClr val="tx2">
                    <a:lumMod val="75000"/>
                  </a:schemeClr>
                </a:solidFill>
              </a:rPr>
              <a:t>  Develop trainees’ general level of psychological mindedness, psychological literacy and psychological skills-set</a:t>
            </a:r>
            <a:endParaRPr lang="en-US" b="0" i="0" dirty="0">
              <a:solidFill>
                <a:schemeClr val="tx2">
                  <a:lumMod val="75000"/>
                </a:schemeClr>
              </a:solidFill>
              <a:effectLst/>
            </a:endParaRPr>
          </a:p>
        </p:txBody>
      </p:sp>
    </p:spTree>
    <p:extLst>
      <p:ext uri="{BB962C8B-B14F-4D97-AF65-F5344CB8AC3E}">
        <p14:creationId xmlns:p14="http://schemas.microsoft.com/office/powerpoint/2010/main" val="19899015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AE84484-C447-4B29-8B58-EC4D4B33E654}"/>
              </a:ext>
            </a:extLst>
          </p:cNvPr>
          <p:cNvSpPr>
            <a:spLocks noGrp="1"/>
          </p:cNvSpPr>
          <p:nvPr>
            <p:ph type="body" sz="quarter" idx="10"/>
          </p:nvPr>
        </p:nvSpPr>
        <p:spPr>
          <a:xfrm>
            <a:off x="765222" y="1349098"/>
            <a:ext cx="7237607" cy="3364696"/>
          </a:xfrm>
        </p:spPr>
        <p:txBody>
          <a:bodyPr>
            <a:normAutofit fontScale="47500" lnSpcReduction="20000"/>
          </a:bodyPr>
          <a:lstStyle/>
          <a:p>
            <a:pPr fontAlgn="base"/>
            <a:r>
              <a:rPr lang="en-US" sz="4200" dirty="0">
                <a:latin typeface="+mn-lt"/>
              </a:rPr>
              <a:t>​</a:t>
            </a:r>
            <a:r>
              <a:rPr lang="en-GB" sz="4200" dirty="0">
                <a:latin typeface="+mn-lt"/>
              </a:rPr>
              <a:t>Demonstrate knowledge and understanding of how LI interventions have been developed and are applied to help meet the dual aims of treating mental illness/managing problem behaviours and reducing risk in forensic mental health settings.</a:t>
            </a:r>
            <a:r>
              <a:rPr lang="en-US" sz="4200" dirty="0">
                <a:latin typeface="+mn-lt"/>
              </a:rPr>
              <a:t>​</a:t>
            </a:r>
          </a:p>
          <a:p>
            <a:pPr fontAlgn="base"/>
            <a:r>
              <a:rPr lang="en-GB" sz="4200" dirty="0">
                <a:latin typeface="+mn-lt"/>
              </a:rPr>
              <a:t>Demonstrate your understanding of and discuss your role in the delivery of these LI interventions </a:t>
            </a:r>
            <a:r>
              <a:rPr lang="en-US" sz="4200" dirty="0">
                <a:latin typeface="+mn-lt"/>
              </a:rPr>
              <a:t>​</a:t>
            </a:r>
          </a:p>
          <a:p>
            <a:pPr fontAlgn="base"/>
            <a:r>
              <a:rPr lang="en-GB" sz="4200" dirty="0">
                <a:latin typeface="+mn-lt"/>
              </a:rPr>
              <a:t>Feel adequately prepared to confidently and competently deliver the range of LI interventions in your area of practice - in groups or on an individual basis - under appropriate supervision</a:t>
            </a:r>
            <a:r>
              <a:rPr lang="en-US" sz="4200" dirty="0">
                <a:latin typeface="+mn-lt"/>
              </a:rPr>
              <a:t>​</a:t>
            </a:r>
          </a:p>
          <a:p>
            <a:pPr fontAlgn="base"/>
            <a:r>
              <a:rPr lang="en-GB" sz="4200" dirty="0">
                <a:latin typeface="+mn-lt"/>
              </a:rPr>
              <a:t>Reflect on and identify how to use this training within your day-to-day practice </a:t>
            </a:r>
            <a:endParaRPr lang="en-US" sz="4200" dirty="0">
              <a:latin typeface="+mn-lt"/>
            </a:endParaRPr>
          </a:p>
          <a:p>
            <a:endParaRPr lang="en-GB" dirty="0">
              <a:latin typeface="+mn-lt"/>
            </a:endParaRPr>
          </a:p>
        </p:txBody>
      </p:sp>
      <p:sp>
        <p:nvSpPr>
          <p:cNvPr id="3" name="Text Placeholder 2">
            <a:extLst>
              <a:ext uri="{FF2B5EF4-FFF2-40B4-BE49-F238E27FC236}">
                <a16:creationId xmlns:a16="http://schemas.microsoft.com/office/drawing/2014/main" id="{FC4B361E-181F-409F-B0BC-9411D289231F}"/>
              </a:ext>
            </a:extLst>
          </p:cNvPr>
          <p:cNvSpPr>
            <a:spLocks noGrp="1"/>
          </p:cNvSpPr>
          <p:nvPr>
            <p:ph type="title" idx="4294967295"/>
          </p:nvPr>
        </p:nvSpPr>
        <p:spPr>
          <a:xfrm>
            <a:off x="765175" y="708025"/>
            <a:ext cx="7237413" cy="51911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GB" sz="2600" b="1" i="0" u="none" strike="noStrike" kern="1200" cap="none" spc="0" normalizeH="0" baseline="0" noProof="0" dirty="0">
                <a:ln>
                  <a:noFill/>
                </a:ln>
                <a:solidFill>
                  <a:srgbClr val="17375E"/>
                </a:solidFill>
                <a:effectLst/>
                <a:uLnTx/>
                <a:uFillTx/>
                <a:latin typeface="+mn-lt"/>
                <a:ea typeface="+mn-ea"/>
                <a:cs typeface="Source Sans Pro"/>
              </a:rPr>
              <a:t>Intended Learning Outcomes of Training </a:t>
            </a:r>
          </a:p>
        </p:txBody>
      </p:sp>
    </p:spTree>
    <p:extLst>
      <p:ext uri="{BB962C8B-B14F-4D97-AF65-F5344CB8AC3E}">
        <p14:creationId xmlns:p14="http://schemas.microsoft.com/office/powerpoint/2010/main" val="27372518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765175" y="700088"/>
            <a:ext cx="7237413" cy="5191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2600" b="1" i="0" u="none" strike="noStrike" kern="1200" cap="none" spc="0" normalizeH="0" baseline="0" noProof="0" dirty="0">
                <a:ln>
                  <a:noFill/>
                </a:ln>
                <a:solidFill>
                  <a:srgbClr val="17375E"/>
                </a:solidFill>
                <a:effectLst/>
                <a:uLnTx/>
                <a:uFillTx/>
                <a:latin typeface="+mn-lt"/>
                <a:ea typeface="+mn-ea"/>
                <a:cs typeface="Source Sans Pro"/>
              </a:rPr>
              <a:t>How do we ensure governance? “Selection”</a:t>
            </a:r>
          </a:p>
        </p:txBody>
      </p:sp>
      <p:pic>
        <p:nvPicPr>
          <p:cNvPr id="4" name="Picture 3" descr="A black and blue text&#10;for 70 years of NHS">
            <a:extLst>
              <a:ext uri="{FF2B5EF4-FFF2-40B4-BE49-F238E27FC236}">
                <a16:creationId xmlns:a16="http://schemas.microsoft.com/office/drawing/2014/main" id="{F6546334-8BBD-4497-A7CC-2151D0084C6F}"/>
              </a:ext>
            </a:extLst>
          </p:cNvPr>
          <p:cNvPicPr>
            <a:picLocks noChangeAspect="1"/>
          </p:cNvPicPr>
          <p:nvPr/>
        </p:nvPicPr>
        <p:blipFill rotWithShape="1">
          <a:blip r:embed="rId2"/>
          <a:srcRect l="50545"/>
          <a:stretch/>
        </p:blipFill>
        <p:spPr>
          <a:xfrm>
            <a:off x="7873253" y="3592589"/>
            <a:ext cx="1270747" cy="1242768"/>
          </a:xfrm>
          <a:prstGeom prst="rect">
            <a:avLst/>
          </a:prstGeom>
        </p:spPr>
      </p:pic>
      <p:sp>
        <p:nvSpPr>
          <p:cNvPr id="5" name="Rectangle 4">
            <a:extLst>
              <a:ext uri="{FF2B5EF4-FFF2-40B4-BE49-F238E27FC236}">
                <a16:creationId xmlns:a16="http://schemas.microsoft.com/office/drawing/2014/main" id="{1C0F22F6-8184-4558-9CC4-20DF232DF809}"/>
              </a:ext>
            </a:extLst>
          </p:cNvPr>
          <p:cNvSpPr/>
          <p:nvPr/>
        </p:nvSpPr>
        <p:spPr>
          <a:xfrm>
            <a:off x="765224" y="1364735"/>
            <a:ext cx="6990752" cy="2831544"/>
          </a:xfrm>
          <a:prstGeom prst="rect">
            <a:avLst/>
          </a:prstGeom>
        </p:spPr>
        <p:txBody>
          <a:bodyPr wrap="square">
            <a:spAutoFit/>
          </a:bodyPr>
          <a:lstStyle/>
          <a:p>
            <a:pPr>
              <a:spcAft>
                <a:spcPts val="0"/>
              </a:spcAft>
            </a:pPr>
            <a:r>
              <a:rPr lang="en-GB" u="sng" dirty="0">
                <a:solidFill>
                  <a:schemeClr val="tx2">
                    <a:lumMod val="75000"/>
                  </a:schemeClr>
                </a:solidFill>
                <a:latin typeface="Calibri" panose="020F0502020204030204" pitchFamily="34" charset="0"/>
                <a:ea typeface="Times New Roman" panose="02020603050405020304" pitchFamily="18" charset="0"/>
                <a:cs typeface="Calibri" panose="020F0502020204030204" pitchFamily="34" charset="0"/>
              </a:rPr>
              <a:t>5 Questions to Service Managers</a:t>
            </a:r>
          </a:p>
          <a:p>
            <a:pPr>
              <a:spcAft>
                <a:spcPts val="0"/>
              </a:spcAft>
            </a:pPr>
            <a:endParaRPr lang="en-GB" sz="1600" dirty="0">
              <a:solidFill>
                <a:schemeClr val="tx2">
                  <a:lumMod val="75000"/>
                </a:schemeClr>
              </a:solidFill>
              <a:latin typeface="Calibri" panose="020F0502020204030204" pitchFamily="34" charset="0"/>
              <a:ea typeface="Calibri" panose="020F0502020204030204" pitchFamily="34" charset="0"/>
              <a:cs typeface="Calibri" panose="020F0502020204030204" pitchFamily="34" charset="0"/>
            </a:endParaRPr>
          </a:p>
          <a:p>
            <a:pPr>
              <a:spcAft>
                <a:spcPts val="0"/>
              </a:spcAft>
            </a:pPr>
            <a:r>
              <a:rPr lang="en-GB" dirty="0">
                <a:solidFill>
                  <a:schemeClr val="tx2">
                    <a:lumMod val="75000"/>
                  </a:schemeClr>
                </a:solidFill>
                <a:latin typeface="Calibri" panose="020F0502020204030204" pitchFamily="34" charset="0"/>
                <a:ea typeface="Times New Roman" panose="02020603050405020304" pitchFamily="18" charset="0"/>
                <a:cs typeface="Calibri" panose="020F0502020204030204" pitchFamily="34" charset="0"/>
              </a:rPr>
              <a:t>1.	Who will be responsible for the assessment of patients’ suitability 	for psychological interventions and how will this be assessed? </a:t>
            </a:r>
          </a:p>
          <a:p>
            <a:pPr>
              <a:spcAft>
                <a:spcPts val="0"/>
              </a:spcAft>
            </a:pPr>
            <a:r>
              <a:rPr lang="en-GB" dirty="0">
                <a:solidFill>
                  <a:schemeClr val="tx2">
                    <a:lumMod val="75000"/>
                  </a:schemeClr>
                </a:solidFill>
                <a:latin typeface="Calibri" panose="020F0502020204030204" pitchFamily="34" charset="0"/>
                <a:ea typeface="Times New Roman" panose="02020603050405020304" pitchFamily="18" charset="0"/>
                <a:cs typeface="Calibri" panose="020F0502020204030204" pitchFamily="34" charset="0"/>
              </a:rPr>
              <a:t>2. 	Who will be attending the LI training? </a:t>
            </a:r>
          </a:p>
          <a:p>
            <a:pPr>
              <a:spcAft>
                <a:spcPts val="0"/>
              </a:spcAft>
            </a:pPr>
            <a:r>
              <a:rPr lang="en-GB" dirty="0">
                <a:solidFill>
                  <a:schemeClr val="tx2">
                    <a:lumMod val="75000"/>
                  </a:schemeClr>
                </a:solidFill>
                <a:latin typeface="Calibri" panose="020F0502020204030204" pitchFamily="34" charset="0"/>
                <a:ea typeface="Times New Roman" panose="02020603050405020304" pitchFamily="18" charset="0"/>
                <a:cs typeface="Calibri" panose="020F0502020204030204" pitchFamily="34" charset="0"/>
              </a:rPr>
              <a:t>3. 	What are the clinical supervision arrangements for these LI 	trainees? </a:t>
            </a:r>
            <a:endParaRPr lang="en-GB" sz="1600" dirty="0">
              <a:solidFill>
                <a:schemeClr val="tx2">
                  <a:lumMod val="75000"/>
                </a:schemeClr>
              </a:solidFill>
              <a:latin typeface="Calibri" panose="020F0502020204030204" pitchFamily="34" charset="0"/>
              <a:ea typeface="Calibri" panose="020F0502020204030204" pitchFamily="34" charset="0"/>
              <a:cs typeface="Calibri" panose="020F0502020204030204" pitchFamily="34" charset="0"/>
            </a:endParaRPr>
          </a:p>
          <a:p>
            <a:pPr>
              <a:spcAft>
                <a:spcPts val="0"/>
              </a:spcAft>
            </a:pPr>
            <a:r>
              <a:rPr lang="en-GB" dirty="0">
                <a:solidFill>
                  <a:schemeClr val="tx2">
                    <a:lumMod val="75000"/>
                  </a:schemeClr>
                </a:solidFill>
                <a:latin typeface="Calibri" panose="020F0502020204030204" pitchFamily="34" charset="0"/>
                <a:ea typeface="Times New Roman" panose="02020603050405020304" pitchFamily="18" charset="0"/>
                <a:cs typeface="Calibri" panose="020F0502020204030204" pitchFamily="34" charset="0"/>
              </a:rPr>
              <a:t>4. 	What are the plans for starting a LI group within your service, 	including capacity, when it will run and who will facilitate it? </a:t>
            </a:r>
            <a:endParaRPr lang="en-GB" sz="1600" dirty="0">
              <a:solidFill>
                <a:schemeClr val="tx2">
                  <a:lumMod val="75000"/>
                </a:schemeClr>
              </a:solidFill>
              <a:latin typeface="Calibri" panose="020F0502020204030204" pitchFamily="34" charset="0"/>
              <a:ea typeface="Calibri" panose="020F0502020204030204" pitchFamily="34" charset="0"/>
              <a:cs typeface="Calibri" panose="020F0502020204030204" pitchFamily="34" charset="0"/>
            </a:endParaRPr>
          </a:p>
          <a:p>
            <a:pPr>
              <a:spcAft>
                <a:spcPts val="0"/>
              </a:spcAft>
            </a:pPr>
            <a:r>
              <a:rPr lang="en-GB" dirty="0">
                <a:solidFill>
                  <a:schemeClr val="tx2">
                    <a:lumMod val="75000"/>
                  </a:schemeClr>
                </a:solidFill>
                <a:latin typeface="Calibri" panose="020F0502020204030204" pitchFamily="34" charset="0"/>
                <a:ea typeface="Times New Roman" panose="02020603050405020304" pitchFamily="18" charset="0"/>
                <a:cs typeface="Calibri" panose="020F0502020204030204" pitchFamily="34" charset="0"/>
              </a:rPr>
              <a:t>5. 	Who will complete pre and post LI group evaluations? </a:t>
            </a:r>
            <a:endParaRPr lang="en-GB" sz="1600" dirty="0">
              <a:solidFill>
                <a:schemeClr val="tx2">
                  <a:lumMod val="75000"/>
                </a:schemeClr>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126304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F18E9CA-4585-4A34-B647-188635F5AAE0}"/>
              </a:ext>
            </a:extLst>
          </p:cNvPr>
          <p:cNvSpPr>
            <a:spLocks noGrp="1"/>
          </p:cNvSpPr>
          <p:nvPr>
            <p:ph type="body" sz="quarter" idx="10"/>
          </p:nvPr>
        </p:nvSpPr>
        <p:spPr>
          <a:xfrm>
            <a:off x="765222" y="1565452"/>
            <a:ext cx="7230292" cy="3148341"/>
          </a:xfrm>
        </p:spPr>
        <p:txBody>
          <a:bodyPr>
            <a:normAutofit/>
          </a:bodyPr>
          <a:lstStyle/>
          <a:p>
            <a:r>
              <a:rPr lang="en-GB" sz="2100" dirty="0">
                <a:latin typeface="+mn-lt"/>
              </a:rPr>
              <a:t>Matrix Protocols &amp; LI Training are supported by Governance Manual</a:t>
            </a:r>
          </a:p>
          <a:p>
            <a:endParaRPr lang="en-GB" sz="2100" dirty="0">
              <a:latin typeface="+mn-lt"/>
            </a:endParaRPr>
          </a:p>
          <a:p>
            <a:r>
              <a:rPr lang="en-GB" sz="2100" dirty="0">
                <a:latin typeface="+mn-lt"/>
              </a:rPr>
              <a:t>Competency Framework</a:t>
            </a:r>
          </a:p>
          <a:p>
            <a:endParaRPr lang="en-GB" sz="2100" dirty="0">
              <a:latin typeface="+mn-lt"/>
            </a:endParaRPr>
          </a:p>
          <a:p>
            <a:r>
              <a:rPr lang="en-GB" sz="2100" dirty="0">
                <a:latin typeface="+mn-lt"/>
              </a:rPr>
              <a:t>Training includes written &amp; skills assessment that must be passed before practitioners can deliver </a:t>
            </a:r>
          </a:p>
        </p:txBody>
      </p:sp>
      <p:sp>
        <p:nvSpPr>
          <p:cNvPr id="3" name="Text Placeholder 2">
            <a:extLst>
              <a:ext uri="{FF2B5EF4-FFF2-40B4-BE49-F238E27FC236}">
                <a16:creationId xmlns:a16="http://schemas.microsoft.com/office/drawing/2014/main" id="{BF685454-7E5F-4D3F-BA64-9F6C87528B39}"/>
              </a:ext>
            </a:extLst>
          </p:cNvPr>
          <p:cNvSpPr>
            <a:spLocks noGrp="1"/>
          </p:cNvSpPr>
          <p:nvPr>
            <p:ph type="title" idx="4294967295"/>
          </p:nvPr>
        </p:nvSpPr>
        <p:spPr>
          <a:xfrm>
            <a:off x="765175" y="708025"/>
            <a:ext cx="7231063" cy="51911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GB" sz="2600" b="1" i="0" u="none" strike="noStrike" kern="1200" cap="none" spc="0" normalizeH="0" baseline="0" noProof="0" dirty="0">
                <a:ln>
                  <a:noFill/>
                </a:ln>
                <a:solidFill>
                  <a:srgbClr val="17375E"/>
                </a:solidFill>
                <a:effectLst/>
                <a:uLnTx/>
                <a:uFillTx/>
                <a:latin typeface="+mn-lt"/>
                <a:ea typeface="+mn-ea"/>
                <a:cs typeface="Source Sans Pro"/>
              </a:rPr>
              <a:t>Governance</a:t>
            </a:r>
          </a:p>
        </p:txBody>
      </p:sp>
    </p:spTree>
    <p:extLst>
      <p:ext uri="{BB962C8B-B14F-4D97-AF65-F5344CB8AC3E}">
        <p14:creationId xmlns:p14="http://schemas.microsoft.com/office/powerpoint/2010/main" val="8274814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3163043-EDA9-454B-A98E-D266A3753BF2}"/>
              </a:ext>
            </a:extLst>
          </p:cNvPr>
          <p:cNvSpPr>
            <a:spLocks noGrp="1"/>
          </p:cNvSpPr>
          <p:nvPr>
            <p:ph type="body" sz="quarter" idx="10"/>
          </p:nvPr>
        </p:nvSpPr>
        <p:spPr>
          <a:xfrm>
            <a:off x="765222" y="1517347"/>
            <a:ext cx="7222976" cy="3364696"/>
          </a:xfrm>
        </p:spPr>
        <p:txBody>
          <a:bodyPr>
            <a:normAutofit/>
          </a:bodyPr>
          <a:lstStyle/>
          <a:p>
            <a:r>
              <a:rPr lang="en-GB" sz="2100" dirty="0">
                <a:latin typeface="+mn-lt"/>
              </a:rPr>
              <a:t>Regular supervision with Highly Specialist Practitioner</a:t>
            </a:r>
          </a:p>
          <a:p>
            <a:endParaRPr lang="en-GB" sz="2100" dirty="0">
              <a:latin typeface="+mn-lt"/>
            </a:endParaRPr>
          </a:p>
          <a:p>
            <a:r>
              <a:rPr lang="en-GB" sz="2100" dirty="0">
                <a:latin typeface="+mn-lt"/>
              </a:rPr>
              <a:t>CPD Day- consolidation of skills </a:t>
            </a:r>
          </a:p>
          <a:p>
            <a:endParaRPr lang="en-GB" sz="2100" dirty="0">
              <a:latin typeface="+mn-lt"/>
            </a:endParaRPr>
          </a:p>
          <a:p>
            <a:r>
              <a:rPr lang="en-GB" sz="2100" dirty="0">
                <a:latin typeface="+mn-lt"/>
              </a:rPr>
              <a:t>New to Forensics Essentials of Psychological Care</a:t>
            </a:r>
          </a:p>
          <a:p>
            <a:endParaRPr lang="en-GB" sz="2100" dirty="0">
              <a:latin typeface="+mn-lt"/>
            </a:endParaRPr>
          </a:p>
          <a:p>
            <a:r>
              <a:rPr lang="en-GB" sz="2100" dirty="0">
                <a:latin typeface="+mn-lt"/>
              </a:rPr>
              <a:t>Other relevant training e.g. Safety and Stabilisation, CBT for Anxiety &amp; Core Skills</a:t>
            </a:r>
          </a:p>
        </p:txBody>
      </p:sp>
      <p:sp>
        <p:nvSpPr>
          <p:cNvPr id="3" name="Text Placeholder 2">
            <a:extLst>
              <a:ext uri="{FF2B5EF4-FFF2-40B4-BE49-F238E27FC236}">
                <a16:creationId xmlns:a16="http://schemas.microsoft.com/office/drawing/2014/main" id="{F595B59C-2C6C-4352-A817-8AC738802298}"/>
              </a:ext>
            </a:extLst>
          </p:cNvPr>
          <p:cNvSpPr>
            <a:spLocks noGrp="1"/>
          </p:cNvSpPr>
          <p:nvPr>
            <p:ph type="title" idx="4294967295"/>
          </p:nvPr>
        </p:nvSpPr>
        <p:spPr>
          <a:xfrm>
            <a:off x="765175" y="708025"/>
            <a:ext cx="7223125" cy="51911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GB" sz="2600" b="1" i="0" u="none" strike="noStrike" kern="1200" cap="none" spc="0" normalizeH="0" baseline="0" noProof="0" dirty="0">
                <a:ln>
                  <a:noFill/>
                </a:ln>
                <a:solidFill>
                  <a:srgbClr val="17375E"/>
                </a:solidFill>
                <a:effectLst/>
                <a:uLnTx/>
                <a:uFillTx/>
                <a:latin typeface="+mn-lt"/>
                <a:ea typeface="+mn-ea"/>
                <a:cs typeface="Source Sans Pro"/>
              </a:rPr>
              <a:t>Subsequent to training- “Coaching”  </a:t>
            </a:r>
          </a:p>
        </p:txBody>
      </p:sp>
    </p:spTree>
    <p:extLst>
      <p:ext uri="{BB962C8B-B14F-4D97-AF65-F5344CB8AC3E}">
        <p14:creationId xmlns:p14="http://schemas.microsoft.com/office/powerpoint/2010/main" val="18878790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B2413CE-858A-426A-B83E-1EB2C5EDDAF6}"/>
              </a:ext>
            </a:extLst>
          </p:cNvPr>
          <p:cNvSpPr>
            <a:spLocks noGrp="1"/>
          </p:cNvSpPr>
          <p:nvPr>
            <p:ph type="body" sz="quarter" idx="10"/>
          </p:nvPr>
        </p:nvSpPr>
        <p:spPr>
          <a:xfrm>
            <a:off x="765222" y="1349098"/>
            <a:ext cx="7215661" cy="3364696"/>
          </a:xfrm>
        </p:spPr>
        <p:txBody>
          <a:bodyPr>
            <a:normAutofit lnSpcReduction="10000"/>
          </a:bodyPr>
          <a:lstStyle/>
          <a:p>
            <a:r>
              <a:rPr lang="en-GB" sz="2100" dirty="0">
                <a:solidFill>
                  <a:srgbClr val="17365E"/>
                </a:solidFill>
                <a:latin typeface="+mn-lt"/>
              </a:rPr>
              <a:t>Almost 300 staff trained in LI across 12 major health boards in Scotland </a:t>
            </a:r>
          </a:p>
          <a:p>
            <a:endParaRPr lang="en-GB" sz="2100" dirty="0">
              <a:solidFill>
                <a:srgbClr val="17365E"/>
              </a:solidFill>
              <a:latin typeface="+mn-lt"/>
            </a:endParaRPr>
          </a:p>
          <a:p>
            <a:r>
              <a:rPr lang="en-GB" sz="2100" dirty="0">
                <a:solidFill>
                  <a:srgbClr val="17365E"/>
                </a:solidFill>
                <a:latin typeface="+mn-lt"/>
              </a:rPr>
              <a:t>141 Completed TARS 2017-2019</a:t>
            </a:r>
          </a:p>
          <a:p>
            <a:endParaRPr lang="en-GB" sz="2100" dirty="0">
              <a:solidFill>
                <a:srgbClr val="17365E"/>
              </a:solidFill>
              <a:latin typeface="+mn-lt"/>
            </a:endParaRPr>
          </a:p>
          <a:p>
            <a:r>
              <a:rPr lang="en-GB" sz="2100" dirty="0">
                <a:solidFill>
                  <a:srgbClr val="17365E"/>
                </a:solidFill>
                <a:latin typeface="+mn-lt"/>
              </a:rPr>
              <a:t>This approach would be appropriate for a variety of staff: Average “Moderately Agree”  </a:t>
            </a:r>
          </a:p>
          <a:p>
            <a:endParaRPr lang="en-GB" sz="2100" dirty="0">
              <a:solidFill>
                <a:srgbClr val="17365E"/>
              </a:solidFill>
              <a:latin typeface="+mn-lt"/>
            </a:endParaRPr>
          </a:p>
          <a:p>
            <a:r>
              <a:rPr lang="en-GB" sz="2100" dirty="0">
                <a:solidFill>
                  <a:srgbClr val="17365E"/>
                </a:solidFill>
                <a:latin typeface="+mn-lt"/>
              </a:rPr>
              <a:t>The training will be beneficial for staff: Average “Strongly agree”</a:t>
            </a:r>
          </a:p>
          <a:p>
            <a:endParaRPr lang="en-GB" dirty="0"/>
          </a:p>
        </p:txBody>
      </p:sp>
      <p:sp>
        <p:nvSpPr>
          <p:cNvPr id="3" name="Text Placeholder 2">
            <a:extLst>
              <a:ext uri="{FF2B5EF4-FFF2-40B4-BE49-F238E27FC236}">
                <a16:creationId xmlns:a16="http://schemas.microsoft.com/office/drawing/2014/main" id="{1FCF4ACB-0E2D-4474-962D-DB7A0533E79B}"/>
              </a:ext>
            </a:extLst>
          </p:cNvPr>
          <p:cNvSpPr>
            <a:spLocks noGrp="1"/>
          </p:cNvSpPr>
          <p:nvPr>
            <p:ph type="title" idx="4294967295"/>
          </p:nvPr>
        </p:nvSpPr>
        <p:spPr>
          <a:xfrm>
            <a:off x="765175" y="708025"/>
            <a:ext cx="7685088" cy="51911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GB" sz="2600" b="1" i="0" u="none" strike="noStrike" kern="1200" cap="none" spc="0" normalizeH="0" baseline="0" noProof="0" dirty="0">
                <a:ln>
                  <a:noFill/>
                </a:ln>
                <a:solidFill>
                  <a:srgbClr val="17375E"/>
                </a:solidFill>
                <a:effectLst/>
                <a:uLnTx/>
                <a:uFillTx/>
                <a:latin typeface="+mn-lt"/>
                <a:ea typeface="+mn-ea"/>
                <a:cs typeface="Source Sans Pro"/>
              </a:rPr>
              <a:t>So far….</a:t>
            </a:r>
          </a:p>
        </p:txBody>
      </p:sp>
    </p:spTree>
    <p:extLst>
      <p:ext uri="{BB962C8B-B14F-4D97-AF65-F5344CB8AC3E}">
        <p14:creationId xmlns:p14="http://schemas.microsoft.com/office/powerpoint/2010/main" val="4135606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BD5D960-F482-4006-B1C9-74AECAE245DB}"/>
              </a:ext>
            </a:extLst>
          </p:cNvPr>
          <p:cNvSpPr>
            <a:spLocks noGrp="1"/>
          </p:cNvSpPr>
          <p:nvPr>
            <p:ph type="body" sz="quarter" idx="10"/>
          </p:nvPr>
        </p:nvSpPr>
        <p:spPr/>
        <p:txBody>
          <a:bodyPr/>
          <a:lstStyle/>
          <a:p>
            <a:endParaRPr lang="en-GB" dirty="0"/>
          </a:p>
        </p:txBody>
      </p:sp>
      <p:sp>
        <p:nvSpPr>
          <p:cNvPr id="3" name="Text Placeholder 2">
            <a:extLst>
              <a:ext uri="{FF2B5EF4-FFF2-40B4-BE49-F238E27FC236}">
                <a16:creationId xmlns:a16="http://schemas.microsoft.com/office/drawing/2014/main" id="{921E0E60-F280-468C-8DE1-A0F549340EF3}"/>
              </a:ext>
            </a:extLst>
          </p:cNvPr>
          <p:cNvSpPr>
            <a:spLocks noGrp="1"/>
          </p:cNvSpPr>
          <p:nvPr>
            <p:ph type="title" idx="4294967295"/>
          </p:nvPr>
        </p:nvSpPr>
        <p:spPr>
          <a:xfrm>
            <a:off x="765175" y="708025"/>
            <a:ext cx="7685088" cy="51911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GB" sz="3600" b="0" i="0" u="none" strike="noStrike" kern="1200" cap="none" spc="0" normalizeH="0" baseline="0" noProof="0" dirty="0">
                <a:ln>
                  <a:noFill/>
                </a:ln>
                <a:solidFill>
                  <a:srgbClr val="17375E"/>
                </a:solidFill>
                <a:effectLst/>
                <a:uLnTx/>
                <a:uFillTx/>
                <a:latin typeface="Source Sans Pro"/>
                <a:ea typeface="+mn-ea"/>
                <a:cs typeface="Source Sans Pro"/>
              </a:rPr>
              <a:t>LI Data 2019</a:t>
            </a:r>
          </a:p>
        </p:txBody>
      </p:sp>
      <p:graphicFrame>
        <p:nvGraphicFramePr>
          <p:cNvPr id="10" name="Table 9">
            <a:extLst>
              <a:ext uri="{FF2B5EF4-FFF2-40B4-BE49-F238E27FC236}">
                <a16:creationId xmlns:a16="http://schemas.microsoft.com/office/drawing/2014/main" id="{EE0A1DE2-58B2-4A2C-8FA0-FC9A4A3F83C6}"/>
              </a:ext>
            </a:extLst>
          </p:cNvPr>
          <p:cNvGraphicFramePr>
            <a:graphicFrameLocks noGrp="1"/>
          </p:cNvGraphicFramePr>
          <p:nvPr>
            <p:extLst>
              <p:ext uri="{D42A27DB-BD31-4B8C-83A1-F6EECF244321}">
                <p14:modId xmlns:p14="http://schemas.microsoft.com/office/powerpoint/2010/main" val="4139564435"/>
              </p:ext>
            </p:extLst>
          </p:nvPr>
        </p:nvGraphicFramePr>
        <p:xfrm>
          <a:off x="765223" y="1351137"/>
          <a:ext cx="7679122" cy="484006"/>
        </p:xfrm>
        <a:graphic>
          <a:graphicData uri="http://schemas.openxmlformats.org/drawingml/2006/table">
            <a:tbl>
              <a:tblPr firstRow="1" firstCol="1" bandRow="1">
                <a:tableStyleId>{5C22544A-7EE6-4342-B048-85BDC9FD1C3A}</a:tableStyleId>
              </a:tblPr>
              <a:tblGrid>
                <a:gridCol w="1424770">
                  <a:extLst>
                    <a:ext uri="{9D8B030D-6E8A-4147-A177-3AD203B41FA5}">
                      <a16:colId xmlns:a16="http://schemas.microsoft.com/office/drawing/2014/main" val="4063856379"/>
                    </a:ext>
                  </a:extLst>
                </a:gridCol>
                <a:gridCol w="1153514">
                  <a:extLst>
                    <a:ext uri="{9D8B030D-6E8A-4147-A177-3AD203B41FA5}">
                      <a16:colId xmlns:a16="http://schemas.microsoft.com/office/drawing/2014/main" val="3204563130"/>
                    </a:ext>
                  </a:extLst>
                </a:gridCol>
                <a:gridCol w="890368">
                  <a:extLst>
                    <a:ext uri="{9D8B030D-6E8A-4147-A177-3AD203B41FA5}">
                      <a16:colId xmlns:a16="http://schemas.microsoft.com/office/drawing/2014/main" val="1146586328"/>
                    </a:ext>
                  </a:extLst>
                </a:gridCol>
                <a:gridCol w="1065489">
                  <a:extLst>
                    <a:ext uri="{9D8B030D-6E8A-4147-A177-3AD203B41FA5}">
                      <a16:colId xmlns:a16="http://schemas.microsoft.com/office/drawing/2014/main" val="3457177742"/>
                    </a:ext>
                  </a:extLst>
                </a:gridCol>
                <a:gridCol w="978393">
                  <a:extLst>
                    <a:ext uri="{9D8B030D-6E8A-4147-A177-3AD203B41FA5}">
                      <a16:colId xmlns:a16="http://schemas.microsoft.com/office/drawing/2014/main" val="3920126828"/>
                    </a:ext>
                  </a:extLst>
                </a:gridCol>
                <a:gridCol w="894875">
                  <a:extLst>
                    <a:ext uri="{9D8B030D-6E8A-4147-A177-3AD203B41FA5}">
                      <a16:colId xmlns:a16="http://schemas.microsoft.com/office/drawing/2014/main" val="2517467705"/>
                    </a:ext>
                  </a:extLst>
                </a:gridCol>
                <a:gridCol w="1271713">
                  <a:extLst>
                    <a:ext uri="{9D8B030D-6E8A-4147-A177-3AD203B41FA5}">
                      <a16:colId xmlns:a16="http://schemas.microsoft.com/office/drawing/2014/main" val="1753223323"/>
                    </a:ext>
                  </a:extLst>
                </a:gridCol>
              </a:tblGrid>
              <a:tr h="304077">
                <a:tc>
                  <a:txBody>
                    <a:bodyPr/>
                    <a:lstStyle/>
                    <a:p>
                      <a:pPr>
                        <a:lnSpc>
                          <a:spcPct val="107000"/>
                        </a:lnSpc>
                      </a:pPr>
                      <a:endParaRPr lang="en-GB" sz="1000" dirty="0">
                        <a:effectLst/>
                        <a:latin typeface="Calibri" panose="020F0502020204030204" pitchFamily="34" charset="0"/>
                      </a:endParaRPr>
                    </a:p>
                  </a:txBody>
                  <a:tcPr marL="59439" marR="59439" marT="0" marB="0" anchor="b"/>
                </a:tc>
                <a:tc>
                  <a:txBody>
                    <a:bodyPr/>
                    <a:lstStyle/>
                    <a:p>
                      <a:pPr>
                        <a:lnSpc>
                          <a:spcPct val="107000"/>
                        </a:lnSpc>
                        <a:spcAft>
                          <a:spcPts val="0"/>
                        </a:spcAft>
                      </a:pPr>
                      <a:r>
                        <a:rPr lang="en-GB" sz="1000" dirty="0">
                          <a:effectLst/>
                        </a:rPr>
                        <a:t>AHP</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439" marR="59439" marT="0" marB="0" anchor="b"/>
                </a:tc>
                <a:tc>
                  <a:txBody>
                    <a:bodyPr/>
                    <a:lstStyle/>
                    <a:p>
                      <a:pPr>
                        <a:lnSpc>
                          <a:spcPct val="107000"/>
                        </a:lnSpc>
                        <a:spcAft>
                          <a:spcPts val="0"/>
                        </a:spcAft>
                      </a:pPr>
                      <a:r>
                        <a:rPr lang="en-GB" sz="1000">
                          <a:effectLst/>
                        </a:rPr>
                        <a:t>Nursing</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439" marR="59439" marT="0" marB="0" anchor="b"/>
                </a:tc>
                <a:tc>
                  <a:txBody>
                    <a:bodyPr/>
                    <a:lstStyle/>
                    <a:p>
                      <a:pPr>
                        <a:lnSpc>
                          <a:spcPct val="107000"/>
                        </a:lnSpc>
                        <a:spcAft>
                          <a:spcPts val="0"/>
                        </a:spcAft>
                      </a:pPr>
                      <a:r>
                        <a:rPr lang="en-GB" sz="1000">
                          <a:effectLst/>
                        </a:rPr>
                        <a:t>Psychology</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439" marR="59439" marT="0" marB="0" anchor="b"/>
                </a:tc>
                <a:tc>
                  <a:txBody>
                    <a:bodyPr/>
                    <a:lstStyle/>
                    <a:p>
                      <a:pPr>
                        <a:lnSpc>
                          <a:spcPct val="107000"/>
                        </a:lnSpc>
                        <a:spcAft>
                          <a:spcPts val="0"/>
                        </a:spcAft>
                      </a:pPr>
                      <a:r>
                        <a:rPr lang="en-GB" sz="1000">
                          <a:effectLst/>
                        </a:rPr>
                        <a:t>SOCIAL WORK/ MHO</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439" marR="59439" marT="0" marB="0" anchor="b"/>
                </a:tc>
                <a:tc>
                  <a:txBody>
                    <a:bodyPr/>
                    <a:lstStyle/>
                    <a:p>
                      <a:pPr>
                        <a:lnSpc>
                          <a:spcPct val="107000"/>
                        </a:lnSpc>
                        <a:spcAft>
                          <a:spcPts val="0"/>
                        </a:spcAft>
                      </a:pPr>
                      <a:r>
                        <a:rPr lang="en-GB" sz="1000">
                          <a:effectLst/>
                        </a:rPr>
                        <a:t>(blank)</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439" marR="59439" marT="0" marB="0" anchor="b"/>
                </a:tc>
                <a:tc>
                  <a:txBody>
                    <a:bodyPr/>
                    <a:lstStyle/>
                    <a:p>
                      <a:pPr>
                        <a:lnSpc>
                          <a:spcPct val="107000"/>
                        </a:lnSpc>
                        <a:spcAft>
                          <a:spcPts val="0"/>
                        </a:spcAft>
                      </a:pPr>
                      <a:r>
                        <a:rPr lang="en-GB" sz="1000" dirty="0">
                          <a:effectLst/>
                        </a:rPr>
                        <a:t>Grand Total</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439" marR="59439" marT="0" marB="0" anchor="b"/>
                </a:tc>
                <a:extLst>
                  <a:ext uri="{0D108BD9-81ED-4DB2-BD59-A6C34878D82A}">
                    <a16:rowId xmlns:a16="http://schemas.microsoft.com/office/drawing/2014/main" val="498760570"/>
                  </a:ext>
                </a:extLst>
              </a:tr>
              <a:tr h="165109">
                <a:tc>
                  <a:txBody>
                    <a:bodyPr/>
                    <a:lstStyle/>
                    <a:p>
                      <a:pPr>
                        <a:lnSpc>
                          <a:spcPct val="107000"/>
                        </a:lnSpc>
                        <a:spcAft>
                          <a:spcPts val="0"/>
                        </a:spcAft>
                      </a:pPr>
                      <a:r>
                        <a:rPr lang="en-GB" sz="1000">
                          <a:effectLst/>
                        </a:rPr>
                        <a:t>No. Delegates</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439" marR="59439" marT="0" marB="0" anchor="b"/>
                </a:tc>
                <a:tc>
                  <a:txBody>
                    <a:bodyPr/>
                    <a:lstStyle/>
                    <a:p>
                      <a:pPr algn="r">
                        <a:lnSpc>
                          <a:spcPct val="107000"/>
                        </a:lnSpc>
                        <a:spcAft>
                          <a:spcPts val="0"/>
                        </a:spcAft>
                      </a:pPr>
                      <a:r>
                        <a:rPr lang="en-GB" sz="1000">
                          <a:effectLst/>
                        </a:rPr>
                        <a:t>10</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439" marR="59439" marT="0" marB="0" anchor="b"/>
                </a:tc>
                <a:tc>
                  <a:txBody>
                    <a:bodyPr/>
                    <a:lstStyle/>
                    <a:p>
                      <a:pPr algn="r">
                        <a:lnSpc>
                          <a:spcPct val="107000"/>
                        </a:lnSpc>
                        <a:spcAft>
                          <a:spcPts val="0"/>
                        </a:spcAft>
                      </a:pPr>
                      <a:r>
                        <a:rPr lang="en-GB" sz="1000">
                          <a:effectLst/>
                        </a:rPr>
                        <a:t>193</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439" marR="59439" marT="0" marB="0" anchor="b"/>
                </a:tc>
                <a:tc>
                  <a:txBody>
                    <a:bodyPr/>
                    <a:lstStyle/>
                    <a:p>
                      <a:pPr algn="r">
                        <a:lnSpc>
                          <a:spcPct val="107000"/>
                        </a:lnSpc>
                        <a:spcAft>
                          <a:spcPts val="0"/>
                        </a:spcAft>
                      </a:pPr>
                      <a:r>
                        <a:rPr lang="en-GB" sz="1000">
                          <a:effectLst/>
                        </a:rPr>
                        <a:t>34</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439" marR="59439" marT="0" marB="0" anchor="b"/>
                </a:tc>
                <a:tc>
                  <a:txBody>
                    <a:bodyPr/>
                    <a:lstStyle/>
                    <a:p>
                      <a:pPr algn="r">
                        <a:lnSpc>
                          <a:spcPct val="107000"/>
                        </a:lnSpc>
                        <a:spcAft>
                          <a:spcPts val="0"/>
                        </a:spcAft>
                      </a:pPr>
                      <a:r>
                        <a:rPr lang="en-GB" sz="1000">
                          <a:effectLst/>
                        </a:rPr>
                        <a:t>5</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439" marR="59439" marT="0" marB="0" anchor="b"/>
                </a:tc>
                <a:tc>
                  <a:txBody>
                    <a:bodyPr/>
                    <a:lstStyle/>
                    <a:p>
                      <a:pPr algn="r">
                        <a:lnSpc>
                          <a:spcPct val="107000"/>
                        </a:lnSpc>
                        <a:spcAft>
                          <a:spcPts val="0"/>
                        </a:spcAft>
                      </a:pPr>
                      <a:r>
                        <a:rPr lang="en-GB" sz="1000">
                          <a:effectLst/>
                        </a:rPr>
                        <a:t>49</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439" marR="59439" marT="0" marB="0" anchor="b"/>
                </a:tc>
                <a:tc>
                  <a:txBody>
                    <a:bodyPr/>
                    <a:lstStyle/>
                    <a:p>
                      <a:pPr algn="r">
                        <a:lnSpc>
                          <a:spcPct val="107000"/>
                        </a:lnSpc>
                        <a:spcAft>
                          <a:spcPts val="0"/>
                        </a:spcAft>
                      </a:pPr>
                      <a:r>
                        <a:rPr lang="en-GB" sz="1000" dirty="0">
                          <a:effectLst/>
                        </a:rPr>
                        <a:t>291</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439" marR="59439" marT="0" marB="0" anchor="b"/>
                </a:tc>
                <a:extLst>
                  <a:ext uri="{0D108BD9-81ED-4DB2-BD59-A6C34878D82A}">
                    <a16:rowId xmlns:a16="http://schemas.microsoft.com/office/drawing/2014/main" val="1215910199"/>
                  </a:ext>
                </a:extLst>
              </a:tr>
            </a:tbl>
          </a:graphicData>
        </a:graphic>
      </p:graphicFrame>
      <p:graphicFrame>
        <p:nvGraphicFramePr>
          <p:cNvPr id="11" name="Table 10">
            <a:extLst>
              <a:ext uri="{FF2B5EF4-FFF2-40B4-BE49-F238E27FC236}">
                <a16:creationId xmlns:a16="http://schemas.microsoft.com/office/drawing/2014/main" id="{E5D60753-2E19-41A2-8F19-845D972197BE}"/>
              </a:ext>
            </a:extLst>
          </p:cNvPr>
          <p:cNvGraphicFramePr>
            <a:graphicFrameLocks noGrp="1"/>
          </p:cNvGraphicFramePr>
          <p:nvPr>
            <p:extLst>
              <p:ext uri="{D42A27DB-BD31-4B8C-83A1-F6EECF244321}">
                <p14:modId xmlns:p14="http://schemas.microsoft.com/office/powerpoint/2010/main" val="19468551"/>
              </p:ext>
            </p:extLst>
          </p:nvPr>
        </p:nvGraphicFramePr>
        <p:xfrm>
          <a:off x="763956" y="2180808"/>
          <a:ext cx="7684785" cy="639836"/>
        </p:xfrm>
        <a:graphic>
          <a:graphicData uri="http://schemas.openxmlformats.org/drawingml/2006/table">
            <a:tbl>
              <a:tblPr firstRow="1" firstCol="1" bandRow="1">
                <a:tableStyleId>{5C22544A-7EE6-4342-B048-85BDC9FD1C3A}</a:tableStyleId>
              </a:tblPr>
              <a:tblGrid>
                <a:gridCol w="1167225">
                  <a:extLst>
                    <a:ext uri="{9D8B030D-6E8A-4147-A177-3AD203B41FA5}">
                      <a16:colId xmlns:a16="http://schemas.microsoft.com/office/drawing/2014/main" val="1339322830"/>
                    </a:ext>
                  </a:extLst>
                </a:gridCol>
                <a:gridCol w="945001">
                  <a:extLst>
                    <a:ext uri="{9D8B030D-6E8A-4147-A177-3AD203B41FA5}">
                      <a16:colId xmlns:a16="http://schemas.microsoft.com/office/drawing/2014/main" val="666401358"/>
                    </a:ext>
                  </a:extLst>
                </a:gridCol>
                <a:gridCol w="729423">
                  <a:extLst>
                    <a:ext uri="{9D8B030D-6E8A-4147-A177-3AD203B41FA5}">
                      <a16:colId xmlns:a16="http://schemas.microsoft.com/office/drawing/2014/main" val="1466756755"/>
                    </a:ext>
                  </a:extLst>
                </a:gridCol>
                <a:gridCol w="942049">
                  <a:extLst>
                    <a:ext uri="{9D8B030D-6E8A-4147-A177-3AD203B41FA5}">
                      <a16:colId xmlns:a16="http://schemas.microsoft.com/office/drawing/2014/main" val="1198690241"/>
                    </a:ext>
                  </a:extLst>
                </a:gridCol>
                <a:gridCol w="732377">
                  <a:extLst>
                    <a:ext uri="{9D8B030D-6E8A-4147-A177-3AD203B41FA5}">
                      <a16:colId xmlns:a16="http://schemas.microsoft.com/office/drawing/2014/main" val="2159337403"/>
                    </a:ext>
                  </a:extLst>
                </a:gridCol>
                <a:gridCol w="733115">
                  <a:extLst>
                    <a:ext uri="{9D8B030D-6E8A-4147-A177-3AD203B41FA5}">
                      <a16:colId xmlns:a16="http://schemas.microsoft.com/office/drawing/2014/main" val="246086717"/>
                    </a:ext>
                  </a:extLst>
                </a:gridCol>
                <a:gridCol w="732377">
                  <a:extLst>
                    <a:ext uri="{9D8B030D-6E8A-4147-A177-3AD203B41FA5}">
                      <a16:colId xmlns:a16="http://schemas.microsoft.com/office/drawing/2014/main" val="3414417311"/>
                    </a:ext>
                  </a:extLst>
                </a:gridCol>
                <a:gridCol w="760431">
                  <a:extLst>
                    <a:ext uri="{9D8B030D-6E8A-4147-A177-3AD203B41FA5}">
                      <a16:colId xmlns:a16="http://schemas.microsoft.com/office/drawing/2014/main" val="290119006"/>
                    </a:ext>
                  </a:extLst>
                </a:gridCol>
                <a:gridCol w="942787">
                  <a:extLst>
                    <a:ext uri="{9D8B030D-6E8A-4147-A177-3AD203B41FA5}">
                      <a16:colId xmlns:a16="http://schemas.microsoft.com/office/drawing/2014/main" val="2418083349"/>
                    </a:ext>
                  </a:extLst>
                </a:gridCol>
              </a:tblGrid>
              <a:tr h="159959">
                <a:tc gridSpan="2">
                  <a:txBody>
                    <a:bodyPr/>
                    <a:lstStyle/>
                    <a:p>
                      <a:pPr>
                        <a:lnSpc>
                          <a:spcPct val="107000"/>
                        </a:lnSpc>
                        <a:spcAft>
                          <a:spcPts val="0"/>
                        </a:spcAft>
                      </a:pPr>
                      <a:r>
                        <a:rPr lang="en-GB" sz="1000" dirty="0">
                          <a:effectLst/>
                        </a:rPr>
                        <a:t>Level of Security</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439" marR="59439" marT="0" marB="0" anchor="b"/>
                </a:tc>
                <a:tc hMerge="1">
                  <a:txBody>
                    <a:bodyPr/>
                    <a:lstStyle/>
                    <a:p>
                      <a:endParaRPr lang="en-GB"/>
                    </a:p>
                  </a:txBody>
                  <a:tcPr/>
                </a:tc>
                <a:tc>
                  <a:txBody>
                    <a:bodyPr/>
                    <a:lstStyle/>
                    <a:p>
                      <a:pPr>
                        <a:lnSpc>
                          <a:spcPct val="107000"/>
                        </a:lnSpc>
                      </a:pPr>
                      <a:endParaRPr lang="en-GB" sz="1000">
                        <a:effectLst/>
                        <a:latin typeface="Calibri" panose="020F0502020204030204" pitchFamily="34" charset="0"/>
                      </a:endParaRPr>
                    </a:p>
                  </a:txBody>
                  <a:tcPr marL="59439" marR="59439" marT="0" marB="0" anchor="b"/>
                </a:tc>
                <a:tc>
                  <a:txBody>
                    <a:bodyPr/>
                    <a:lstStyle/>
                    <a:p>
                      <a:pPr>
                        <a:lnSpc>
                          <a:spcPct val="107000"/>
                        </a:lnSpc>
                      </a:pPr>
                      <a:endParaRPr lang="en-GB" sz="1000">
                        <a:effectLst/>
                        <a:latin typeface="Calibri" panose="020F0502020204030204" pitchFamily="34" charset="0"/>
                      </a:endParaRPr>
                    </a:p>
                  </a:txBody>
                  <a:tcPr marL="59439" marR="59439" marT="0" marB="0" anchor="b"/>
                </a:tc>
                <a:tc>
                  <a:txBody>
                    <a:bodyPr/>
                    <a:lstStyle/>
                    <a:p>
                      <a:pPr>
                        <a:lnSpc>
                          <a:spcPct val="107000"/>
                        </a:lnSpc>
                      </a:pPr>
                      <a:endParaRPr lang="en-GB" sz="1000">
                        <a:effectLst/>
                        <a:latin typeface="Calibri" panose="020F0502020204030204" pitchFamily="34" charset="0"/>
                      </a:endParaRPr>
                    </a:p>
                  </a:txBody>
                  <a:tcPr marL="59439" marR="59439" marT="0" marB="0" anchor="b"/>
                </a:tc>
                <a:tc>
                  <a:txBody>
                    <a:bodyPr/>
                    <a:lstStyle/>
                    <a:p>
                      <a:pPr>
                        <a:lnSpc>
                          <a:spcPct val="107000"/>
                        </a:lnSpc>
                      </a:pPr>
                      <a:endParaRPr lang="en-GB" sz="1000">
                        <a:effectLst/>
                        <a:latin typeface="Calibri" panose="020F0502020204030204" pitchFamily="34" charset="0"/>
                      </a:endParaRPr>
                    </a:p>
                  </a:txBody>
                  <a:tcPr marL="59439" marR="59439" marT="0" marB="0" anchor="b"/>
                </a:tc>
                <a:tc>
                  <a:txBody>
                    <a:bodyPr/>
                    <a:lstStyle/>
                    <a:p>
                      <a:pPr>
                        <a:lnSpc>
                          <a:spcPct val="107000"/>
                        </a:lnSpc>
                      </a:pPr>
                      <a:endParaRPr lang="en-GB" sz="1000">
                        <a:effectLst/>
                        <a:latin typeface="Calibri" panose="020F0502020204030204" pitchFamily="34" charset="0"/>
                      </a:endParaRPr>
                    </a:p>
                  </a:txBody>
                  <a:tcPr marL="59439" marR="59439" marT="0" marB="0" anchor="b"/>
                </a:tc>
                <a:tc>
                  <a:txBody>
                    <a:bodyPr/>
                    <a:lstStyle/>
                    <a:p>
                      <a:pPr>
                        <a:lnSpc>
                          <a:spcPct val="107000"/>
                        </a:lnSpc>
                      </a:pPr>
                      <a:endParaRPr lang="en-GB" sz="1000">
                        <a:effectLst/>
                        <a:latin typeface="Calibri" panose="020F0502020204030204" pitchFamily="34" charset="0"/>
                      </a:endParaRPr>
                    </a:p>
                  </a:txBody>
                  <a:tcPr marL="59439" marR="59439" marT="0" marB="0" anchor="b"/>
                </a:tc>
                <a:tc>
                  <a:txBody>
                    <a:bodyPr/>
                    <a:lstStyle/>
                    <a:p>
                      <a:pPr>
                        <a:lnSpc>
                          <a:spcPct val="107000"/>
                        </a:lnSpc>
                      </a:pPr>
                      <a:endParaRPr lang="en-GB" sz="1000">
                        <a:effectLst/>
                        <a:latin typeface="Calibri" panose="020F0502020204030204" pitchFamily="34" charset="0"/>
                      </a:endParaRPr>
                    </a:p>
                  </a:txBody>
                  <a:tcPr marL="59439" marR="59439" marT="0" marB="0" anchor="b"/>
                </a:tc>
                <a:extLst>
                  <a:ext uri="{0D108BD9-81ED-4DB2-BD59-A6C34878D82A}">
                    <a16:rowId xmlns:a16="http://schemas.microsoft.com/office/drawing/2014/main" val="2196895452"/>
                  </a:ext>
                </a:extLst>
              </a:tr>
              <a:tr h="159959">
                <a:tc>
                  <a:txBody>
                    <a:bodyPr/>
                    <a:lstStyle/>
                    <a:p>
                      <a:pPr>
                        <a:lnSpc>
                          <a:spcPct val="107000"/>
                        </a:lnSpc>
                      </a:pPr>
                      <a:endParaRPr lang="en-GB" sz="1000">
                        <a:effectLst/>
                        <a:latin typeface="Calibri" panose="020F0502020204030204" pitchFamily="34" charset="0"/>
                      </a:endParaRPr>
                    </a:p>
                  </a:txBody>
                  <a:tcPr marL="59439" marR="59439" marT="0" marB="0" anchor="b"/>
                </a:tc>
                <a:tc>
                  <a:txBody>
                    <a:bodyPr/>
                    <a:lstStyle/>
                    <a:p>
                      <a:pPr>
                        <a:lnSpc>
                          <a:spcPct val="107000"/>
                        </a:lnSpc>
                        <a:spcAft>
                          <a:spcPts val="0"/>
                        </a:spcAft>
                      </a:pPr>
                      <a:r>
                        <a:rPr lang="en-GB" sz="1000">
                          <a:effectLst/>
                        </a:rPr>
                        <a:t>Community</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439" marR="59439" marT="0" marB="0" anchor="b"/>
                </a:tc>
                <a:tc>
                  <a:txBody>
                    <a:bodyPr/>
                    <a:lstStyle/>
                    <a:p>
                      <a:pPr>
                        <a:lnSpc>
                          <a:spcPct val="107000"/>
                        </a:lnSpc>
                        <a:spcAft>
                          <a:spcPts val="0"/>
                        </a:spcAft>
                      </a:pPr>
                      <a:r>
                        <a:rPr lang="en-GB" sz="1000">
                          <a:effectLst/>
                        </a:rPr>
                        <a:t>High</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439" marR="59439" marT="0" marB="0" anchor="b"/>
                </a:tc>
                <a:tc>
                  <a:txBody>
                    <a:bodyPr/>
                    <a:lstStyle/>
                    <a:p>
                      <a:pPr>
                        <a:lnSpc>
                          <a:spcPct val="107000"/>
                        </a:lnSpc>
                        <a:spcAft>
                          <a:spcPts val="0"/>
                        </a:spcAft>
                      </a:pPr>
                      <a:r>
                        <a:rPr lang="en-GB" sz="1000">
                          <a:effectLst/>
                        </a:rPr>
                        <a:t>Low</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439" marR="59439" marT="0" marB="0" anchor="b"/>
                </a:tc>
                <a:tc>
                  <a:txBody>
                    <a:bodyPr/>
                    <a:lstStyle/>
                    <a:p>
                      <a:pPr>
                        <a:lnSpc>
                          <a:spcPct val="107000"/>
                        </a:lnSpc>
                        <a:spcAft>
                          <a:spcPts val="0"/>
                        </a:spcAft>
                      </a:pPr>
                      <a:r>
                        <a:rPr lang="en-GB" sz="1000">
                          <a:effectLst/>
                        </a:rPr>
                        <a:t>Low ID</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439" marR="59439" marT="0" marB="0" anchor="b"/>
                </a:tc>
                <a:tc>
                  <a:txBody>
                    <a:bodyPr/>
                    <a:lstStyle/>
                    <a:p>
                      <a:pPr>
                        <a:lnSpc>
                          <a:spcPct val="107000"/>
                        </a:lnSpc>
                        <a:spcAft>
                          <a:spcPts val="0"/>
                        </a:spcAft>
                      </a:pPr>
                      <a:r>
                        <a:rPr lang="en-GB" sz="1000">
                          <a:effectLst/>
                        </a:rPr>
                        <a:t>Medium</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439" marR="59439" marT="0" marB="0" anchor="b"/>
                </a:tc>
                <a:tc>
                  <a:txBody>
                    <a:bodyPr/>
                    <a:lstStyle/>
                    <a:p>
                      <a:pPr>
                        <a:lnSpc>
                          <a:spcPct val="107000"/>
                        </a:lnSpc>
                        <a:spcAft>
                          <a:spcPts val="0"/>
                        </a:spcAft>
                      </a:pPr>
                      <a:r>
                        <a:rPr lang="en-GB" sz="1000">
                          <a:effectLst/>
                        </a:rPr>
                        <a:t>Prison</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439" marR="59439" marT="0" marB="0" anchor="b"/>
                </a:tc>
                <a:tc>
                  <a:txBody>
                    <a:bodyPr/>
                    <a:lstStyle/>
                    <a:p>
                      <a:pPr>
                        <a:lnSpc>
                          <a:spcPct val="107000"/>
                        </a:lnSpc>
                        <a:spcAft>
                          <a:spcPts val="0"/>
                        </a:spcAft>
                      </a:pPr>
                      <a:r>
                        <a:rPr lang="en-GB" sz="1000">
                          <a:effectLst/>
                        </a:rPr>
                        <a:t>(blank)</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439" marR="59439" marT="0" marB="0" anchor="b"/>
                </a:tc>
                <a:tc>
                  <a:txBody>
                    <a:bodyPr/>
                    <a:lstStyle/>
                    <a:p>
                      <a:pPr>
                        <a:lnSpc>
                          <a:spcPct val="107000"/>
                        </a:lnSpc>
                        <a:spcAft>
                          <a:spcPts val="0"/>
                        </a:spcAft>
                      </a:pPr>
                      <a:r>
                        <a:rPr lang="en-GB" sz="1000">
                          <a:effectLst/>
                        </a:rPr>
                        <a:t>Grand Total</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439" marR="59439" marT="0" marB="0" anchor="b"/>
                </a:tc>
                <a:extLst>
                  <a:ext uri="{0D108BD9-81ED-4DB2-BD59-A6C34878D82A}">
                    <a16:rowId xmlns:a16="http://schemas.microsoft.com/office/drawing/2014/main" val="386506955"/>
                  </a:ext>
                </a:extLst>
              </a:tr>
              <a:tr h="159959">
                <a:tc>
                  <a:txBody>
                    <a:bodyPr/>
                    <a:lstStyle/>
                    <a:p>
                      <a:pPr>
                        <a:lnSpc>
                          <a:spcPct val="107000"/>
                        </a:lnSpc>
                        <a:spcAft>
                          <a:spcPts val="0"/>
                        </a:spcAft>
                      </a:pPr>
                      <a:r>
                        <a:rPr lang="en-GB" sz="1000">
                          <a:effectLst/>
                        </a:rPr>
                        <a:t>No. Delegates</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439" marR="59439" marT="0" marB="0" anchor="b"/>
                </a:tc>
                <a:tc>
                  <a:txBody>
                    <a:bodyPr/>
                    <a:lstStyle/>
                    <a:p>
                      <a:pPr algn="r">
                        <a:lnSpc>
                          <a:spcPct val="107000"/>
                        </a:lnSpc>
                        <a:spcAft>
                          <a:spcPts val="0"/>
                        </a:spcAft>
                      </a:pPr>
                      <a:r>
                        <a:rPr lang="en-GB" sz="1000">
                          <a:effectLst/>
                        </a:rPr>
                        <a:t>29</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439" marR="59439" marT="0" marB="0" anchor="b"/>
                </a:tc>
                <a:tc>
                  <a:txBody>
                    <a:bodyPr/>
                    <a:lstStyle/>
                    <a:p>
                      <a:pPr algn="r">
                        <a:lnSpc>
                          <a:spcPct val="107000"/>
                        </a:lnSpc>
                        <a:spcAft>
                          <a:spcPts val="0"/>
                        </a:spcAft>
                      </a:pPr>
                      <a:r>
                        <a:rPr lang="en-GB" sz="1000">
                          <a:effectLst/>
                        </a:rPr>
                        <a:t>29</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439" marR="59439" marT="0" marB="0" anchor="b"/>
                </a:tc>
                <a:tc>
                  <a:txBody>
                    <a:bodyPr/>
                    <a:lstStyle/>
                    <a:p>
                      <a:pPr algn="r">
                        <a:lnSpc>
                          <a:spcPct val="107000"/>
                        </a:lnSpc>
                        <a:spcAft>
                          <a:spcPts val="0"/>
                        </a:spcAft>
                      </a:pPr>
                      <a:r>
                        <a:rPr lang="en-GB" sz="1000">
                          <a:effectLst/>
                        </a:rPr>
                        <a:t>93</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439" marR="59439" marT="0" marB="0" anchor="b"/>
                </a:tc>
                <a:tc>
                  <a:txBody>
                    <a:bodyPr/>
                    <a:lstStyle/>
                    <a:p>
                      <a:pPr algn="r">
                        <a:lnSpc>
                          <a:spcPct val="107000"/>
                        </a:lnSpc>
                        <a:spcAft>
                          <a:spcPts val="0"/>
                        </a:spcAft>
                      </a:pPr>
                      <a:r>
                        <a:rPr lang="en-GB" sz="1000">
                          <a:effectLst/>
                        </a:rPr>
                        <a:t>3</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439" marR="59439" marT="0" marB="0" anchor="b"/>
                </a:tc>
                <a:tc>
                  <a:txBody>
                    <a:bodyPr/>
                    <a:lstStyle/>
                    <a:p>
                      <a:pPr algn="r">
                        <a:lnSpc>
                          <a:spcPct val="107000"/>
                        </a:lnSpc>
                        <a:spcAft>
                          <a:spcPts val="0"/>
                        </a:spcAft>
                      </a:pPr>
                      <a:r>
                        <a:rPr lang="en-GB" sz="1000">
                          <a:effectLst/>
                        </a:rPr>
                        <a:t>48</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439" marR="59439" marT="0" marB="0" anchor="b"/>
                </a:tc>
                <a:tc>
                  <a:txBody>
                    <a:bodyPr/>
                    <a:lstStyle/>
                    <a:p>
                      <a:pPr algn="r">
                        <a:lnSpc>
                          <a:spcPct val="107000"/>
                        </a:lnSpc>
                        <a:spcAft>
                          <a:spcPts val="0"/>
                        </a:spcAft>
                      </a:pPr>
                      <a:r>
                        <a:rPr lang="en-GB" sz="1000">
                          <a:effectLst/>
                        </a:rPr>
                        <a:t>38</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439" marR="59439" marT="0" marB="0" anchor="b"/>
                </a:tc>
                <a:tc>
                  <a:txBody>
                    <a:bodyPr/>
                    <a:lstStyle/>
                    <a:p>
                      <a:pPr algn="r">
                        <a:lnSpc>
                          <a:spcPct val="107000"/>
                        </a:lnSpc>
                        <a:spcAft>
                          <a:spcPts val="0"/>
                        </a:spcAft>
                      </a:pPr>
                      <a:r>
                        <a:rPr lang="en-GB" sz="1000">
                          <a:effectLst/>
                        </a:rPr>
                        <a:t>51</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439" marR="59439" marT="0" marB="0" anchor="b"/>
                </a:tc>
                <a:tc>
                  <a:txBody>
                    <a:bodyPr/>
                    <a:lstStyle/>
                    <a:p>
                      <a:pPr algn="r">
                        <a:lnSpc>
                          <a:spcPct val="107000"/>
                        </a:lnSpc>
                        <a:spcAft>
                          <a:spcPts val="0"/>
                        </a:spcAft>
                      </a:pPr>
                      <a:r>
                        <a:rPr lang="en-GB" sz="1000">
                          <a:effectLst/>
                        </a:rPr>
                        <a:t>291</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439" marR="59439" marT="0" marB="0" anchor="b"/>
                </a:tc>
                <a:extLst>
                  <a:ext uri="{0D108BD9-81ED-4DB2-BD59-A6C34878D82A}">
                    <a16:rowId xmlns:a16="http://schemas.microsoft.com/office/drawing/2014/main" val="1364682751"/>
                  </a:ext>
                </a:extLst>
              </a:tr>
              <a:tr h="159959">
                <a:tc>
                  <a:txBody>
                    <a:bodyPr/>
                    <a:lstStyle/>
                    <a:p>
                      <a:pPr>
                        <a:lnSpc>
                          <a:spcPct val="107000"/>
                        </a:lnSpc>
                      </a:pPr>
                      <a:endParaRPr lang="en-GB" sz="1000">
                        <a:effectLst/>
                        <a:latin typeface="Calibri" panose="020F0502020204030204" pitchFamily="34" charset="0"/>
                      </a:endParaRPr>
                    </a:p>
                  </a:txBody>
                  <a:tcPr marL="59439" marR="59439" marT="0" marB="0" anchor="b"/>
                </a:tc>
                <a:tc>
                  <a:txBody>
                    <a:bodyPr/>
                    <a:lstStyle/>
                    <a:p>
                      <a:pPr>
                        <a:lnSpc>
                          <a:spcPct val="107000"/>
                        </a:lnSpc>
                      </a:pPr>
                      <a:endParaRPr lang="en-GB" sz="1000">
                        <a:effectLst/>
                        <a:latin typeface="Calibri" panose="020F0502020204030204" pitchFamily="34" charset="0"/>
                      </a:endParaRPr>
                    </a:p>
                  </a:txBody>
                  <a:tcPr marL="59439" marR="59439" marT="0" marB="0" anchor="b"/>
                </a:tc>
                <a:tc>
                  <a:txBody>
                    <a:bodyPr/>
                    <a:lstStyle/>
                    <a:p>
                      <a:pPr>
                        <a:lnSpc>
                          <a:spcPct val="107000"/>
                        </a:lnSpc>
                      </a:pPr>
                      <a:endParaRPr lang="en-GB" sz="1000">
                        <a:effectLst/>
                        <a:latin typeface="Calibri" panose="020F0502020204030204" pitchFamily="34" charset="0"/>
                      </a:endParaRPr>
                    </a:p>
                  </a:txBody>
                  <a:tcPr marL="59439" marR="59439" marT="0" marB="0" anchor="b"/>
                </a:tc>
                <a:tc>
                  <a:txBody>
                    <a:bodyPr/>
                    <a:lstStyle/>
                    <a:p>
                      <a:pPr>
                        <a:lnSpc>
                          <a:spcPct val="107000"/>
                        </a:lnSpc>
                      </a:pPr>
                      <a:endParaRPr lang="en-GB" sz="1000">
                        <a:effectLst/>
                        <a:latin typeface="Calibri" panose="020F0502020204030204" pitchFamily="34" charset="0"/>
                      </a:endParaRPr>
                    </a:p>
                  </a:txBody>
                  <a:tcPr marL="59439" marR="59439" marT="0" marB="0" anchor="b"/>
                </a:tc>
                <a:tc>
                  <a:txBody>
                    <a:bodyPr/>
                    <a:lstStyle/>
                    <a:p>
                      <a:pPr>
                        <a:lnSpc>
                          <a:spcPct val="107000"/>
                        </a:lnSpc>
                      </a:pPr>
                      <a:endParaRPr lang="en-GB" sz="1000">
                        <a:effectLst/>
                        <a:latin typeface="Calibri" panose="020F0502020204030204" pitchFamily="34" charset="0"/>
                      </a:endParaRPr>
                    </a:p>
                  </a:txBody>
                  <a:tcPr marL="59439" marR="59439" marT="0" marB="0" anchor="b"/>
                </a:tc>
                <a:tc>
                  <a:txBody>
                    <a:bodyPr/>
                    <a:lstStyle/>
                    <a:p>
                      <a:pPr>
                        <a:lnSpc>
                          <a:spcPct val="107000"/>
                        </a:lnSpc>
                      </a:pPr>
                      <a:endParaRPr lang="en-GB" sz="1000">
                        <a:effectLst/>
                        <a:latin typeface="Calibri" panose="020F0502020204030204" pitchFamily="34" charset="0"/>
                      </a:endParaRPr>
                    </a:p>
                  </a:txBody>
                  <a:tcPr marL="59439" marR="59439" marT="0" marB="0" anchor="b"/>
                </a:tc>
                <a:tc>
                  <a:txBody>
                    <a:bodyPr/>
                    <a:lstStyle/>
                    <a:p>
                      <a:pPr>
                        <a:lnSpc>
                          <a:spcPct val="107000"/>
                        </a:lnSpc>
                      </a:pPr>
                      <a:endParaRPr lang="en-GB" sz="1000">
                        <a:effectLst/>
                        <a:latin typeface="Calibri" panose="020F0502020204030204" pitchFamily="34" charset="0"/>
                      </a:endParaRPr>
                    </a:p>
                  </a:txBody>
                  <a:tcPr marL="59439" marR="59439" marT="0" marB="0" anchor="b"/>
                </a:tc>
                <a:tc>
                  <a:txBody>
                    <a:bodyPr/>
                    <a:lstStyle/>
                    <a:p>
                      <a:pPr>
                        <a:lnSpc>
                          <a:spcPct val="107000"/>
                        </a:lnSpc>
                      </a:pPr>
                      <a:endParaRPr lang="en-GB" sz="1000">
                        <a:effectLst/>
                        <a:latin typeface="Calibri" panose="020F0502020204030204" pitchFamily="34" charset="0"/>
                      </a:endParaRPr>
                    </a:p>
                  </a:txBody>
                  <a:tcPr marL="59439" marR="59439" marT="0" marB="0" anchor="b"/>
                </a:tc>
                <a:tc>
                  <a:txBody>
                    <a:bodyPr/>
                    <a:lstStyle/>
                    <a:p>
                      <a:pPr>
                        <a:lnSpc>
                          <a:spcPct val="107000"/>
                        </a:lnSpc>
                      </a:pPr>
                      <a:endParaRPr lang="en-GB" sz="1000" dirty="0">
                        <a:effectLst/>
                        <a:latin typeface="Calibri" panose="020F0502020204030204" pitchFamily="34" charset="0"/>
                      </a:endParaRPr>
                    </a:p>
                  </a:txBody>
                  <a:tcPr marL="59439" marR="59439" marT="0" marB="0" anchor="b"/>
                </a:tc>
                <a:extLst>
                  <a:ext uri="{0D108BD9-81ED-4DB2-BD59-A6C34878D82A}">
                    <a16:rowId xmlns:a16="http://schemas.microsoft.com/office/drawing/2014/main" val="4250642649"/>
                  </a:ext>
                </a:extLst>
              </a:tr>
            </a:tbl>
          </a:graphicData>
        </a:graphic>
      </p:graphicFrame>
      <p:graphicFrame>
        <p:nvGraphicFramePr>
          <p:cNvPr id="12" name="Table 11">
            <a:extLst>
              <a:ext uri="{FF2B5EF4-FFF2-40B4-BE49-F238E27FC236}">
                <a16:creationId xmlns:a16="http://schemas.microsoft.com/office/drawing/2014/main" id="{62A31EDA-1FD6-44CF-886E-5D45534D94E5}"/>
              </a:ext>
            </a:extLst>
          </p:cNvPr>
          <p:cNvGraphicFramePr>
            <a:graphicFrameLocks noGrp="1"/>
          </p:cNvGraphicFramePr>
          <p:nvPr>
            <p:extLst>
              <p:ext uri="{D42A27DB-BD31-4B8C-83A1-F6EECF244321}">
                <p14:modId xmlns:p14="http://schemas.microsoft.com/office/powerpoint/2010/main" val="483276321"/>
              </p:ext>
            </p:extLst>
          </p:nvPr>
        </p:nvGraphicFramePr>
        <p:xfrm>
          <a:off x="789709" y="3112830"/>
          <a:ext cx="7660555" cy="793623"/>
        </p:xfrm>
        <a:graphic>
          <a:graphicData uri="http://schemas.openxmlformats.org/drawingml/2006/table">
            <a:tbl>
              <a:tblPr firstRow="1" firstCol="1" bandRow="1">
                <a:tableStyleId>{5C22544A-7EE6-4342-B048-85BDC9FD1C3A}</a:tableStyleId>
              </a:tblPr>
              <a:tblGrid>
                <a:gridCol w="740948">
                  <a:extLst>
                    <a:ext uri="{9D8B030D-6E8A-4147-A177-3AD203B41FA5}">
                      <a16:colId xmlns:a16="http://schemas.microsoft.com/office/drawing/2014/main" val="3964048101"/>
                    </a:ext>
                  </a:extLst>
                </a:gridCol>
                <a:gridCol w="420249">
                  <a:extLst>
                    <a:ext uri="{9D8B030D-6E8A-4147-A177-3AD203B41FA5}">
                      <a16:colId xmlns:a16="http://schemas.microsoft.com/office/drawing/2014/main" val="220914759"/>
                    </a:ext>
                  </a:extLst>
                </a:gridCol>
                <a:gridCol w="572437">
                  <a:extLst>
                    <a:ext uri="{9D8B030D-6E8A-4147-A177-3AD203B41FA5}">
                      <a16:colId xmlns:a16="http://schemas.microsoft.com/office/drawing/2014/main" val="2455835099"/>
                    </a:ext>
                  </a:extLst>
                </a:gridCol>
                <a:gridCol w="424027">
                  <a:extLst>
                    <a:ext uri="{9D8B030D-6E8A-4147-A177-3AD203B41FA5}">
                      <a16:colId xmlns:a16="http://schemas.microsoft.com/office/drawing/2014/main" val="288042105"/>
                    </a:ext>
                  </a:extLst>
                </a:gridCol>
                <a:gridCol w="452297">
                  <a:extLst>
                    <a:ext uri="{9D8B030D-6E8A-4147-A177-3AD203B41FA5}">
                      <a16:colId xmlns:a16="http://schemas.microsoft.com/office/drawing/2014/main" val="2317068948"/>
                    </a:ext>
                  </a:extLst>
                </a:gridCol>
                <a:gridCol w="473497">
                  <a:extLst>
                    <a:ext uri="{9D8B030D-6E8A-4147-A177-3AD203B41FA5}">
                      <a16:colId xmlns:a16="http://schemas.microsoft.com/office/drawing/2014/main" val="3450346378"/>
                    </a:ext>
                  </a:extLst>
                </a:gridCol>
                <a:gridCol w="480565">
                  <a:extLst>
                    <a:ext uri="{9D8B030D-6E8A-4147-A177-3AD203B41FA5}">
                      <a16:colId xmlns:a16="http://schemas.microsoft.com/office/drawing/2014/main" val="1904517722"/>
                    </a:ext>
                  </a:extLst>
                </a:gridCol>
                <a:gridCol w="643108">
                  <a:extLst>
                    <a:ext uri="{9D8B030D-6E8A-4147-A177-3AD203B41FA5}">
                      <a16:colId xmlns:a16="http://schemas.microsoft.com/office/drawing/2014/main" val="2232411562"/>
                    </a:ext>
                  </a:extLst>
                </a:gridCol>
                <a:gridCol w="734982">
                  <a:extLst>
                    <a:ext uri="{9D8B030D-6E8A-4147-A177-3AD203B41FA5}">
                      <a16:colId xmlns:a16="http://schemas.microsoft.com/office/drawing/2014/main" val="4279243372"/>
                    </a:ext>
                  </a:extLst>
                </a:gridCol>
                <a:gridCol w="544169">
                  <a:extLst>
                    <a:ext uri="{9D8B030D-6E8A-4147-A177-3AD203B41FA5}">
                      <a16:colId xmlns:a16="http://schemas.microsoft.com/office/drawing/2014/main" val="274909878"/>
                    </a:ext>
                  </a:extLst>
                </a:gridCol>
                <a:gridCol w="522967">
                  <a:extLst>
                    <a:ext uri="{9D8B030D-6E8A-4147-A177-3AD203B41FA5}">
                      <a16:colId xmlns:a16="http://schemas.microsoft.com/office/drawing/2014/main" val="3550203369"/>
                    </a:ext>
                  </a:extLst>
                </a:gridCol>
                <a:gridCol w="374557">
                  <a:extLst>
                    <a:ext uri="{9D8B030D-6E8A-4147-A177-3AD203B41FA5}">
                      <a16:colId xmlns:a16="http://schemas.microsoft.com/office/drawing/2014/main" val="2784762836"/>
                    </a:ext>
                  </a:extLst>
                </a:gridCol>
                <a:gridCol w="723845">
                  <a:extLst>
                    <a:ext uri="{9D8B030D-6E8A-4147-A177-3AD203B41FA5}">
                      <a16:colId xmlns:a16="http://schemas.microsoft.com/office/drawing/2014/main" val="3659242572"/>
                    </a:ext>
                  </a:extLst>
                </a:gridCol>
                <a:gridCol w="552907">
                  <a:extLst>
                    <a:ext uri="{9D8B030D-6E8A-4147-A177-3AD203B41FA5}">
                      <a16:colId xmlns:a16="http://schemas.microsoft.com/office/drawing/2014/main" val="3946295991"/>
                    </a:ext>
                  </a:extLst>
                </a:gridCol>
              </a:tblGrid>
              <a:tr h="0">
                <a:tc>
                  <a:txBody>
                    <a:bodyPr/>
                    <a:lstStyle/>
                    <a:p>
                      <a:pPr>
                        <a:lnSpc>
                          <a:spcPct val="107000"/>
                        </a:lnSpc>
                        <a:spcAft>
                          <a:spcPts val="0"/>
                        </a:spcAft>
                      </a:pPr>
                      <a:r>
                        <a:rPr lang="en-GB" sz="1000">
                          <a:effectLst/>
                        </a:rPr>
                        <a:t>NHS Board</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439" marR="59439" marT="0" marB="0" anchor="b"/>
                </a:tc>
                <a:tc>
                  <a:txBody>
                    <a:bodyPr/>
                    <a:lstStyle/>
                    <a:p>
                      <a:pPr>
                        <a:lnSpc>
                          <a:spcPct val="107000"/>
                        </a:lnSpc>
                      </a:pPr>
                      <a:endParaRPr lang="en-GB" sz="1000">
                        <a:effectLst/>
                        <a:latin typeface="Calibri" panose="020F0502020204030204" pitchFamily="34" charset="0"/>
                      </a:endParaRPr>
                    </a:p>
                  </a:txBody>
                  <a:tcPr marL="59439" marR="59439" marT="0" marB="0" anchor="b"/>
                </a:tc>
                <a:tc>
                  <a:txBody>
                    <a:bodyPr/>
                    <a:lstStyle/>
                    <a:p>
                      <a:pPr>
                        <a:lnSpc>
                          <a:spcPct val="107000"/>
                        </a:lnSpc>
                      </a:pPr>
                      <a:endParaRPr lang="en-GB" sz="1000">
                        <a:effectLst/>
                        <a:latin typeface="Calibri" panose="020F0502020204030204" pitchFamily="34" charset="0"/>
                      </a:endParaRPr>
                    </a:p>
                  </a:txBody>
                  <a:tcPr marL="59439" marR="59439" marT="0" marB="0" anchor="b"/>
                </a:tc>
                <a:tc>
                  <a:txBody>
                    <a:bodyPr/>
                    <a:lstStyle/>
                    <a:p>
                      <a:pPr>
                        <a:lnSpc>
                          <a:spcPct val="107000"/>
                        </a:lnSpc>
                      </a:pPr>
                      <a:endParaRPr lang="en-GB" sz="1000" dirty="0">
                        <a:effectLst/>
                        <a:latin typeface="Calibri" panose="020F0502020204030204" pitchFamily="34" charset="0"/>
                      </a:endParaRPr>
                    </a:p>
                  </a:txBody>
                  <a:tcPr marL="59439" marR="59439" marT="0" marB="0" anchor="b"/>
                </a:tc>
                <a:tc>
                  <a:txBody>
                    <a:bodyPr/>
                    <a:lstStyle/>
                    <a:p>
                      <a:pPr>
                        <a:lnSpc>
                          <a:spcPct val="107000"/>
                        </a:lnSpc>
                      </a:pPr>
                      <a:endParaRPr lang="en-GB" sz="1000">
                        <a:effectLst/>
                        <a:latin typeface="Calibri" panose="020F0502020204030204" pitchFamily="34" charset="0"/>
                      </a:endParaRPr>
                    </a:p>
                  </a:txBody>
                  <a:tcPr marL="59439" marR="59439" marT="0" marB="0" anchor="b"/>
                </a:tc>
                <a:tc>
                  <a:txBody>
                    <a:bodyPr/>
                    <a:lstStyle/>
                    <a:p>
                      <a:pPr>
                        <a:lnSpc>
                          <a:spcPct val="107000"/>
                        </a:lnSpc>
                      </a:pPr>
                      <a:endParaRPr lang="en-GB" sz="1000" dirty="0">
                        <a:effectLst/>
                        <a:latin typeface="Calibri" panose="020F0502020204030204" pitchFamily="34" charset="0"/>
                      </a:endParaRPr>
                    </a:p>
                  </a:txBody>
                  <a:tcPr marL="59439" marR="59439" marT="0" marB="0" anchor="b"/>
                </a:tc>
                <a:tc>
                  <a:txBody>
                    <a:bodyPr/>
                    <a:lstStyle/>
                    <a:p>
                      <a:pPr>
                        <a:lnSpc>
                          <a:spcPct val="107000"/>
                        </a:lnSpc>
                      </a:pPr>
                      <a:endParaRPr lang="en-GB" sz="1000" dirty="0">
                        <a:effectLst/>
                        <a:latin typeface="Calibri" panose="020F0502020204030204" pitchFamily="34" charset="0"/>
                      </a:endParaRPr>
                    </a:p>
                  </a:txBody>
                  <a:tcPr marL="59439" marR="59439" marT="0" marB="0" anchor="b"/>
                </a:tc>
                <a:tc>
                  <a:txBody>
                    <a:bodyPr/>
                    <a:lstStyle/>
                    <a:p>
                      <a:pPr>
                        <a:lnSpc>
                          <a:spcPct val="107000"/>
                        </a:lnSpc>
                      </a:pPr>
                      <a:endParaRPr lang="en-GB" sz="1000" dirty="0">
                        <a:effectLst/>
                        <a:latin typeface="Calibri" panose="020F0502020204030204" pitchFamily="34" charset="0"/>
                      </a:endParaRPr>
                    </a:p>
                  </a:txBody>
                  <a:tcPr marL="59439" marR="59439" marT="0" marB="0" anchor="b"/>
                </a:tc>
                <a:tc>
                  <a:txBody>
                    <a:bodyPr/>
                    <a:lstStyle/>
                    <a:p>
                      <a:pPr>
                        <a:lnSpc>
                          <a:spcPct val="107000"/>
                        </a:lnSpc>
                      </a:pPr>
                      <a:endParaRPr lang="en-GB" sz="1000" dirty="0">
                        <a:effectLst/>
                        <a:latin typeface="Calibri" panose="020F0502020204030204" pitchFamily="34" charset="0"/>
                      </a:endParaRPr>
                    </a:p>
                  </a:txBody>
                  <a:tcPr marL="59439" marR="59439" marT="0" marB="0" anchor="b"/>
                </a:tc>
                <a:tc>
                  <a:txBody>
                    <a:bodyPr/>
                    <a:lstStyle/>
                    <a:p>
                      <a:pPr>
                        <a:lnSpc>
                          <a:spcPct val="107000"/>
                        </a:lnSpc>
                      </a:pPr>
                      <a:endParaRPr lang="en-GB" sz="1000">
                        <a:effectLst/>
                        <a:latin typeface="Calibri" panose="020F0502020204030204" pitchFamily="34" charset="0"/>
                      </a:endParaRPr>
                    </a:p>
                  </a:txBody>
                  <a:tcPr marL="59439" marR="59439" marT="0" marB="0" anchor="b"/>
                </a:tc>
                <a:tc>
                  <a:txBody>
                    <a:bodyPr/>
                    <a:lstStyle/>
                    <a:p>
                      <a:pPr>
                        <a:lnSpc>
                          <a:spcPct val="107000"/>
                        </a:lnSpc>
                      </a:pPr>
                      <a:endParaRPr lang="en-GB" sz="1000">
                        <a:effectLst/>
                        <a:latin typeface="Calibri" panose="020F0502020204030204" pitchFamily="34" charset="0"/>
                      </a:endParaRPr>
                    </a:p>
                  </a:txBody>
                  <a:tcPr marL="59439" marR="59439" marT="0" marB="0" anchor="b"/>
                </a:tc>
                <a:tc>
                  <a:txBody>
                    <a:bodyPr/>
                    <a:lstStyle/>
                    <a:p>
                      <a:pPr>
                        <a:lnSpc>
                          <a:spcPct val="107000"/>
                        </a:lnSpc>
                      </a:pPr>
                      <a:endParaRPr lang="en-GB" sz="1000">
                        <a:effectLst/>
                        <a:latin typeface="Calibri" panose="020F0502020204030204" pitchFamily="34" charset="0"/>
                      </a:endParaRPr>
                    </a:p>
                  </a:txBody>
                  <a:tcPr marL="59439" marR="59439" marT="0" marB="0" anchor="b"/>
                </a:tc>
                <a:tc>
                  <a:txBody>
                    <a:bodyPr/>
                    <a:lstStyle/>
                    <a:p>
                      <a:pPr>
                        <a:lnSpc>
                          <a:spcPct val="107000"/>
                        </a:lnSpc>
                      </a:pPr>
                      <a:endParaRPr lang="en-GB" sz="1000">
                        <a:effectLst/>
                        <a:latin typeface="Calibri" panose="020F0502020204030204" pitchFamily="34" charset="0"/>
                      </a:endParaRPr>
                    </a:p>
                  </a:txBody>
                  <a:tcPr marL="59439" marR="59439" marT="0" marB="0" anchor="b"/>
                </a:tc>
                <a:tc>
                  <a:txBody>
                    <a:bodyPr/>
                    <a:lstStyle/>
                    <a:p>
                      <a:pPr>
                        <a:lnSpc>
                          <a:spcPct val="107000"/>
                        </a:lnSpc>
                        <a:spcAft>
                          <a:spcPts val="0"/>
                        </a:spcAft>
                      </a:pPr>
                      <a:r>
                        <a:rPr lang="en-GB" sz="9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439" marR="59439" marT="0" marB="0"/>
                </a:tc>
                <a:extLst>
                  <a:ext uri="{0D108BD9-81ED-4DB2-BD59-A6C34878D82A}">
                    <a16:rowId xmlns:a16="http://schemas.microsoft.com/office/drawing/2014/main" val="56805590"/>
                  </a:ext>
                </a:extLst>
              </a:tr>
              <a:tr h="304077">
                <a:tc>
                  <a:txBody>
                    <a:bodyPr/>
                    <a:lstStyle/>
                    <a:p>
                      <a:pPr>
                        <a:lnSpc>
                          <a:spcPct val="107000"/>
                        </a:lnSpc>
                      </a:pPr>
                      <a:endParaRPr lang="en-GB" sz="1000" dirty="0">
                        <a:effectLst/>
                        <a:latin typeface="Calibri" panose="020F0502020204030204" pitchFamily="34" charset="0"/>
                      </a:endParaRPr>
                    </a:p>
                  </a:txBody>
                  <a:tcPr marL="59439" marR="59439" marT="0" marB="0" anchor="b"/>
                </a:tc>
                <a:tc>
                  <a:txBody>
                    <a:bodyPr/>
                    <a:lstStyle/>
                    <a:p>
                      <a:pPr>
                        <a:lnSpc>
                          <a:spcPct val="107000"/>
                        </a:lnSpc>
                        <a:spcAft>
                          <a:spcPts val="0"/>
                        </a:spcAft>
                      </a:pPr>
                      <a:r>
                        <a:rPr lang="en-GB" sz="1000" dirty="0">
                          <a:effectLst/>
                        </a:rPr>
                        <a:t>A&amp;A</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439" marR="59439" marT="0" marB="0" anchor="b"/>
                </a:tc>
                <a:tc>
                  <a:txBody>
                    <a:bodyPr/>
                    <a:lstStyle/>
                    <a:p>
                      <a:pPr>
                        <a:lnSpc>
                          <a:spcPct val="107000"/>
                        </a:lnSpc>
                        <a:spcAft>
                          <a:spcPts val="0"/>
                        </a:spcAft>
                      </a:pPr>
                      <a:r>
                        <a:rPr lang="en-GB" sz="1000">
                          <a:effectLst/>
                        </a:rPr>
                        <a:t>Borders</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439" marR="59439" marT="0" marB="0" anchor="b"/>
                </a:tc>
                <a:tc>
                  <a:txBody>
                    <a:bodyPr/>
                    <a:lstStyle/>
                    <a:p>
                      <a:pPr>
                        <a:lnSpc>
                          <a:spcPct val="107000"/>
                        </a:lnSpc>
                        <a:spcAft>
                          <a:spcPts val="0"/>
                        </a:spcAft>
                      </a:pPr>
                      <a:r>
                        <a:rPr lang="en-GB" sz="1000">
                          <a:effectLst/>
                        </a:rPr>
                        <a:t>D&amp;G</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439" marR="59439" marT="0" marB="0" anchor="b"/>
                </a:tc>
                <a:tc>
                  <a:txBody>
                    <a:bodyPr/>
                    <a:lstStyle/>
                    <a:p>
                      <a:pPr>
                        <a:lnSpc>
                          <a:spcPct val="107000"/>
                        </a:lnSpc>
                        <a:spcAft>
                          <a:spcPts val="0"/>
                        </a:spcAft>
                      </a:pPr>
                      <a:r>
                        <a:rPr lang="en-GB" sz="1000" dirty="0">
                          <a:effectLst/>
                        </a:rPr>
                        <a:t>Fife</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439" marR="59439" marT="0" marB="0" anchor="b"/>
                </a:tc>
                <a:tc>
                  <a:txBody>
                    <a:bodyPr/>
                    <a:lstStyle/>
                    <a:p>
                      <a:pPr>
                        <a:lnSpc>
                          <a:spcPct val="107000"/>
                        </a:lnSpc>
                        <a:spcAft>
                          <a:spcPts val="0"/>
                        </a:spcAft>
                      </a:pPr>
                      <a:r>
                        <a:rPr lang="en-GB" sz="1000">
                          <a:effectLst/>
                        </a:rPr>
                        <a:t>Forth Valley</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439" marR="59439" marT="0" marB="0" anchor="b"/>
                </a:tc>
                <a:tc>
                  <a:txBody>
                    <a:bodyPr/>
                    <a:lstStyle/>
                    <a:p>
                      <a:pPr>
                        <a:lnSpc>
                          <a:spcPct val="107000"/>
                        </a:lnSpc>
                        <a:spcAft>
                          <a:spcPts val="0"/>
                        </a:spcAft>
                      </a:pPr>
                      <a:r>
                        <a:rPr lang="en-GB" sz="1000">
                          <a:effectLst/>
                        </a:rPr>
                        <a:t>GG&amp;C</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439" marR="59439" marT="0" marB="0" anchor="b"/>
                </a:tc>
                <a:tc>
                  <a:txBody>
                    <a:bodyPr/>
                    <a:lstStyle/>
                    <a:p>
                      <a:pPr>
                        <a:lnSpc>
                          <a:spcPct val="107000"/>
                        </a:lnSpc>
                        <a:spcAft>
                          <a:spcPts val="0"/>
                        </a:spcAft>
                      </a:pPr>
                      <a:r>
                        <a:rPr lang="en-GB" sz="1000">
                          <a:effectLst/>
                        </a:rPr>
                        <a:t>Highland</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439" marR="59439" marT="0" marB="0" anchor="b"/>
                </a:tc>
                <a:tc>
                  <a:txBody>
                    <a:bodyPr/>
                    <a:lstStyle/>
                    <a:p>
                      <a:pPr>
                        <a:lnSpc>
                          <a:spcPct val="107000"/>
                        </a:lnSpc>
                        <a:spcAft>
                          <a:spcPts val="0"/>
                        </a:spcAft>
                      </a:pPr>
                      <a:r>
                        <a:rPr lang="en-GB" sz="1000" dirty="0">
                          <a:effectLst/>
                        </a:rPr>
                        <a:t>Lanarkshire</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439" marR="59439" marT="0" marB="0" anchor="b"/>
                </a:tc>
                <a:tc>
                  <a:txBody>
                    <a:bodyPr/>
                    <a:lstStyle/>
                    <a:p>
                      <a:pPr>
                        <a:lnSpc>
                          <a:spcPct val="107000"/>
                        </a:lnSpc>
                        <a:spcAft>
                          <a:spcPts val="0"/>
                        </a:spcAft>
                      </a:pPr>
                      <a:r>
                        <a:rPr lang="en-GB" sz="1000">
                          <a:effectLst/>
                        </a:rPr>
                        <a:t>Lothian</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439" marR="59439" marT="0" marB="0" anchor="b"/>
                </a:tc>
                <a:tc>
                  <a:txBody>
                    <a:bodyPr/>
                    <a:lstStyle/>
                    <a:p>
                      <a:pPr>
                        <a:lnSpc>
                          <a:spcPct val="107000"/>
                        </a:lnSpc>
                        <a:spcAft>
                          <a:spcPts val="0"/>
                        </a:spcAft>
                      </a:pPr>
                      <a:r>
                        <a:rPr lang="en-GB" sz="1000">
                          <a:effectLst/>
                        </a:rPr>
                        <a:t>Tayside</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439" marR="59439" marT="0" marB="0" anchor="b"/>
                </a:tc>
                <a:tc>
                  <a:txBody>
                    <a:bodyPr/>
                    <a:lstStyle/>
                    <a:p>
                      <a:pPr>
                        <a:lnSpc>
                          <a:spcPct val="107000"/>
                        </a:lnSpc>
                        <a:spcAft>
                          <a:spcPts val="0"/>
                        </a:spcAft>
                      </a:pPr>
                      <a:r>
                        <a:rPr lang="en-GB" sz="1000">
                          <a:effectLst/>
                        </a:rPr>
                        <a:t>TSH</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439" marR="59439" marT="0" marB="0" anchor="b"/>
                </a:tc>
                <a:tc>
                  <a:txBody>
                    <a:bodyPr/>
                    <a:lstStyle/>
                    <a:p>
                      <a:pPr>
                        <a:lnSpc>
                          <a:spcPct val="107000"/>
                        </a:lnSpc>
                        <a:spcAft>
                          <a:spcPts val="0"/>
                        </a:spcAft>
                      </a:pPr>
                      <a:r>
                        <a:rPr lang="en-GB" sz="1000">
                          <a:effectLst/>
                        </a:rPr>
                        <a:t>Grampian</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439" marR="59439" marT="0" marB="0" anchor="b"/>
                </a:tc>
                <a:tc>
                  <a:txBody>
                    <a:bodyPr/>
                    <a:lstStyle/>
                    <a:p>
                      <a:pPr>
                        <a:lnSpc>
                          <a:spcPct val="107000"/>
                        </a:lnSpc>
                        <a:spcAft>
                          <a:spcPts val="0"/>
                        </a:spcAft>
                      </a:pPr>
                      <a:r>
                        <a:rPr lang="en-GB" sz="1000" dirty="0">
                          <a:effectLst/>
                        </a:rPr>
                        <a:t>Grand Total</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439" marR="59439" marT="0" marB="0"/>
                </a:tc>
                <a:extLst>
                  <a:ext uri="{0D108BD9-81ED-4DB2-BD59-A6C34878D82A}">
                    <a16:rowId xmlns:a16="http://schemas.microsoft.com/office/drawing/2014/main" val="3304255759"/>
                  </a:ext>
                </a:extLst>
              </a:tr>
              <a:tr h="165109">
                <a:tc>
                  <a:txBody>
                    <a:bodyPr/>
                    <a:lstStyle/>
                    <a:p>
                      <a:pPr>
                        <a:lnSpc>
                          <a:spcPct val="107000"/>
                        </a:lnSpc>
                        <a:spcAft>
                          <a:spcPts val="0"/>
                        </a:spcAft>
                      </a:pPr>
                      <a:r>
                        <a:rPr lang="en-GB" sz="1000">
                          <a:effectLst/>
                        </a:rPr>
                        <a:t>No. Delegates</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439" marR="59439" marT="0" marB="0" anchor="b"/>
                </a:tc>
                <a:tc>
                  <a:txBody>
                    <a:bodyPr/>
                    <a:lstStyle/>
                    <a:p>
                      <a:pPr algn="r">
                        <a:lnSpc>
                          <a:spcPct val="107000"/>
                        </a:lnSpc>
                        <a:spcAft>
                          <a:spcPts val="0"/>
                        </a:spcAft>
                      </a:pPr>
                      <a:r>
                        <a:rPr lang="en-GB" sz="1000" dirty="0">
                          <a:effectLst/>
                        </a:rPr>
                        <a:t>6</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439" marR="59439" marT="0" marB="0" anchor="b"/>
                </a:tc>
                <a:tc>
                  <a:txBody>
                    <a:bodyPr/>
                    <a:lstStyle/>
                    <a:p>
                      <a:pPr algn="r">
                        <a:lnSpc>
                          <a:spcPct val="107000"/>
                        </a:lnSpc>
                        <a:spcAft>
                          <a:spcPts val="0"/>
                        </a:spcAft>
                      </a:pPr>
                      <a:r>
                        <a:rPr lang="en-GB" sz="1000">
                          <a:effectLst/>
                        </a:rPr>
                        <a:t>9</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439" marR="59439" marT="0" marB="0" anchor="b"/>
                </a:tc>
                <a:tc>
                  <a:txBody>
                    <a:bodyPr/>
                    <a:lstStyle/>
                    <a:p>
                      <a:pPr algn="r">
                        <a:lnSpc>
                          <a:spcPct val="107000"/>
                        </a:lnSpc>
                        <a:spcAft>
                          <a:spcPts val="0"/>
                        </a:spcAft>
                      </a:pPr>
                      <a:r>
                        <a:rPr lang="en-GB" sz="1000">
                          <a:effectLst/>
                        </a:rPr>
                        <a:t>16</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439" marR="59439" marT="0" marB="0" anchor="b"/>
                </a:tc>
                <a:tc>
                  <a:txBody>
                    <a:bodyPr/>
                    <a:lstStyle/>
                    <a:p>
                      <a:pPr algn="r">
                        <a:lnSpc>
                          <a:spcPct val="107000"/>
                        </a:lnSpc>
                        <a:spcAft>
                          <a:spcPts val="0"/>
                        </a:spcAft>
                      </a:pPr>
                      <a:r>
                        <a:rPr lang="en-GB" sz="1000">
                          <a:effectLst/>
                        </a:rPr>
                        <a:t>19</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439" marR="59439" marT="0" marB="0" anchor="b"/>
                </a:tc>
                <a:tc>
                  <a:txBody>
                    <a:bodyPr/>
                    <a:lstStyle/>
                    <a:p>
                      <a:pPr algn="r">
                        <a:lnSpc>
                          <a:spcPct val="107000"/>
                        </a:lnSpc>
                        <a:spcAft>
                          <a:spcPts val="0"/>
                        </a:spcAft>
                      </a:pPr>
                      <a:r>
                        <a:rPr lang="en-GB" sz="1000">
                          <a:effectLst/>
                        </a:rPr>
                        <a:t>39</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439" marR="59439" marT="0" marB="0" anchor="b"/>
                </a:tc>
                <a:tc>
                  <a:txBody>
                    <a:bodyPr/>
                    <a:lstStyle/>
                    <a:p>
                      <a:pPr algn="r">
                        <a:lnSpc>
                          <a:spcPct val="107000"/>
                        </a:lnSpc>
                        <a:spcAft>
                          <a:spcPts val="0"/>
                        </a:spcAft>
                      </a:pPr>
                      <a:r>
                        <a:rPr lang="en-GB" sz="1000">
                          <a:effectLst/>
                        </a:rPr>
                        <a:t>62</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439" marR="59439" marT="0" marB="0" anchor="b"/>
                </a:tc>
                <a:tc>
                  <a:txBody>
                    <a:bodyPr/>
                    <a:lstStyle/>
                    <a:p>
                      <a:pPr algn="r">
                        <a:lnSpc>
                          <a:spcPct val="107000"/>
                        </a:lnSpc>
                        <a:spcAft>
                          <a:spcPts val="0"/>
                        </a:spcAft>
                      </a:pPr>
                      <a:r>
                        <a:rPr lang="en-GB" sz="1000">
                          <a:effectLst/>
                        </a:rPr>
                        <a:t>17</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439" marR="59439" marT="0" marB="0" anchor="b"/>
                </a:tc>
                <a:tc>
                  <a:txBody>
                    <a:bodyPr/>
                    <a:lstStyle/>
                    <a:p>
                      <a:pPr algn="r">
                        <a:lnSpc>
                          <a:spcPct val="107000"/>
                        </a:lnSpc>
                        <a:spcAft>
                          <a:spcPts val="0"/>
                        </a:spcAft>
                      </a:pPr>
                      <a:r>
                        <a:rPr lang="en-GB" sz="1000" dirty="0">
                          <a:effectLst/>
                        </a:rPr>
                        <a:t>17</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439" marR="59439" marT="0" marB="0" anchor="b"/>
                </a:tc>
                <a:tc>
                  <a:txBody>
                    <a:bodyPr/>
                    <a:lstStyle/>
                    <a:p>
                      <a:pPr algn="r">
                        <a:lnSpc>
                          <a:spcPct val="107000"/>
                        </a:lnSpc>
                        <a:spcAft>
                          <a:spcPts val="0"/>
                        </a:spcAft>
                      </a:pPr>
                      <a:r>
                        <a:rPr lang="en-GB" sz="1000">
                          <a:effectLst/>
                        </a:rPr>
                        <a:t>34</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439" marR="59439" marT="0" marB="0" anchor="b"/>
                </a:tc>
                <a:tc>
                  <a:txBody>
                    <a:bodyPr/>
                    <a:lstStyle/>
                    <a:p>
                      <a:pPr algn="r">
                        <a:lnSpc>
                          <a:spcPct val="107000"/>
                        </a:lnSpc>
                        <a:spcAft>
                          <a:spcPts val="0"/>
                        </a:spcAft>
                      </a:pPr>
                      <a:r>
                        <a:rPr lang="en-GB" sz="1000">
                          <a:effectLst/>
                        </a:rPr>
                        <a:t>18</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439" marR="59439" marT="0" marB="0" anchor="b"/>
                </a:tc>
                <a:tc>
                  <a:txBody>
                    <a:bodyPr/>
                    <a:lstStyle/>
                    <a:p>
                      <a:pPr algn="r">
                        <a:lnSpc>
                          <a:spcPct val="107000"/>
                        </a:lnSpc>
                        <a:spcAft>
                          <a:spcPts val="0"/>
                        </a:spcAft>
                      </a:pPr>
                      <a:r>
                        <a:rPr lang="en-GB" sz="1000">
                          <a:effectLst/>
                        </a:rPr>
                        <a:t>29</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439" marR="59439" marT="0" marB="0" anchor="b"/>
                </a:tc>
                <a:tc>
                  <a:txBody>
                    <a:bodyPr/>
                    <a:lstStyle/>
                    <a:p>
                      <a:pPr algn="r">
                        <a:lnSpc>
                          <a:spcPct val="107000"/>
                        </a:lnSpc>
                        <a:spcAft>
                          <a:spcPts val="0"/>
                        </a:spcAft>
                      </a:pPr>
                      <a:r>
                        <a:rPr lang="en-GB" sz="1000">
                          <a:effectLst/>
                        </a:rPr>
                        <a:t>25</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9439" marR="59439" marT="0" marB="0" anchor="b"/>
                </a:tc>
                <a:tc>
                  <a:txBody>
                    <a:bodyPr/>
                    <a:lstStyle/>
                    <a:p>
                      <a:pPr algn="r">
                        <a:lnSpc>
                          <a:spcPct val="107000"/>
                        </a:lnSpc>
                        <a:spcAft>
                          <a:spcPts val="0"/>
                        </a:spcAft>
                      </a:pPr>
                      <a:r>
                        <a:rPr lang="en-GB" sz="1000" dirty="0">
                          <a:effectLst/>
                        </a:rPr>
                        <a:t>291</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439" marR="59439" marT="0" marB="0" anchor="b"/>
                </a:tc>
                <a:extLst>
                  <a:ext uri="{0D108BD9-81ED-4DB2-BD59-A6C34878D82A}">
                    <a16:rowId xmlns:a16="http://schemas.microsoft.com/office/drawing/2014/main" val="2220448679"/>
                  </a:ext>
                </a:extLst>
              </a:tr>
            </a:tbl>
          </a:graphicData>
        </a:graphic>
      </p:graphicFrame>
    </p:spTree>
    <p:extLst>
      <p:ext uri="{BB962C8B-B14F-4D97-AF65-F5344CB8AC3E}">
        <p14:creationId xmlns:p14="http://schemas.microsoft.com/office/powerpoint/2010/main" val="30203855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0E3A110-AAFC-4727-ABF5-33C0407536BB}"/>
              </a:ext>
              <a:ext uri="{C183D7F6-B498-43B3-948B-1728B52AA6E4}">
                <adec:decorative xmlns:adec="http://schemas.microsoft.com/office/drawing/2017/decorative" val="1"/>
              </a:ext>
            </a:extLst>
          </p:cNvPr>
          <p:cNvSpPr>
            <a:spLocks noGrp="1"/>
          </p:cNvSpPr>
          <p:nvPr>
            <p:ph type="body" sz="quarter" idx="11"/>
          </p:nvPr>
        </p:nvSpPr>
        <p:spPr/>
        <p:txBody>
          <a:bodyPr>
            <a:normAutofit fontScale="92500" lnSpcReduction="20000"/>
          </a:bodyPr>
          <a:lstStyle/>
          <a:p>
            <a:r>
              <a:rPr lang="en-GB" dirty="0"/>
              <a:t> </a:t>
            </a:r>
          </a:p>
        </p:txBody>
      </p:sp>
      <p:graphicFrame>
        <p:nvGraphicFramePr>
          <p:cNvPr id="6" name="Diagram 5" descr="Pyramid chart, from bottom to top: Reaciton and Learning Tars, Behaviour NOMAD, Patient Outcome">
            <a:extLst>
              <a:ext uri="{FF2B5EF4-FFF2-40B4-BE49-F238E27FC236}">
                <a16:creationId xmlns:a16="http://schemas.microsoft.com/office/drawing/2014/main" id="{3A3906A6-7A3B-4874-8818-DC4A32D6A384}"/>
              </a:ext>
            </a:extLst>
          </p:cNvPr>
          <p:cNvGraphicFramePr/>
          <p:nvPr>
            <p:extLst>
              <p:ext uri="{D42A27DB-BD31-4B8C-83A1-F6EECF244321}">
                <p14:modId xmlns:p14="http://schemas.microsoft.com/office/powerpoint/2010/main" val="822855079"/>
              </p:ext>
            </p:extLst>
          </p:nvPr>
        </p:nvGraphicFramePr>
        <p:xfrm>
          <a:off x="1524000" y="53975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204C94B2-B569-E31D-C9DA-823468C75031}"/>
              </a:ext>
            </a:extLst>
          </p:cNvPr>
          <p:cNvSpPr>
            <a:spLocks noGrp="1"/>
          </p:cNvSpPr>
          <p:nvPr>
            <p:ph type="title" idx="4294967295"/>
          </p:nvPr>
        </p:nvSpPr>
        <p:spPr>
          <a:xfrm>
            <a:off x="457200" y="-857250"/>
            <a:ext cx="8229600" cy="857250"/>
          </a:xfrm>
        </p:spPr>
        <p:txBody>
          <a:bodyPr vert="horz" lIns="91440" tIns="45720" rIns="91440" bIns="45720" rtlCol="0" anchor="b">
            <a:normAutofit/>
          </a:bodyPr>
          <a:lstStyle/>
          <a:p>
            <a:r>
              <a:rPr lang="en-GB" dirty="0"/>
              <a:t>Pyramid Chart</a:t>
            </a:r>
          </a:p>
        </p:txBody>
      </p:sp>
    </p:spTree>
    <p:extLst>
      <p:ext uri="{BB962C8B-B14F-4D97-AF65-F5344CB8AC3E}">
        <p14:creationId xmlns:p14="http://schemas.microsoft.com/office/powerpoint/2010/main" val="25721938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BF146FF-192C-4723-A24D-0C72C69E3FF8}"/>
              </a:ext>
            </a:extLst>
          </p:cNvPr>
          <p:cNvSpPr>
            <a:spLocks noGrp="1"/>
          </p:cNvSpPr>
          <p:nvPr>
            <p:ph type="body" sz="quarter" idx="10"/>
          </p:nvPr>
        </p:nvSpPr>
        <p:spPr>
          <a:xfrm>
            <a:off x="765222" y="1349098"/>
            <a:ext cx="7230292" cy="3364696"/>
          </a:xfrm>
        </p:spPr>
        <p:txBody>
          <a:bodyPr>
            <a:normAutofit/>
          </a:bodyPr>
          <a:lstStyle/>
          <a:p>
            <a:r>
              <a:rPr lang="en-GB" sz="2100" dirty="0">
                <a:latin typeface="+mn-lt"/>
              </a:rPr>
              <a:t>The </a:t>
            </a:r>
            <a:r>
              <a:rPr lang="en-GB" sz="2100" dirty="0" err="1">
                <a:latin typeface="+mn-lt"/>
              </a:rPr>
              <a:t>NoMAD</a:t>
            </a:r>
            <a:r>
              <a:rPr lang="en-GB" sz="2100" dirty="0">
                <a:latin typeface="+mn-lt"/>
              </a:rPr>
              <a:t> is a 23 item instrument </a:t>
            </a:r>
            <a:r>
              <a:rPr lang="en-GB" sz="2100" dirty="0">
                <a:solidFill>
                  <a:srgbClr val="17365E"/>
                </a:solidFill>
                <a:latin typeface="+mn-lt"/>
              </a:rPr>
              <a:t>for </a:t>
            </a:r>
            <a:r>
              <a:rPr lang="en-GB" sz="2100" dirty="0">
                <a:latin typeface="+mn-lt"/>
              </a:rPr>
              <a:t>measuring implementation processes from the perspective of professionals directly involved in the work of implementing complex interventions in healthcare</a:t>
            </a:r>
          </a:p>
          <a:p>
            <a:endParaRPr lang="en-GB" sz="2100" dirty="0">
              <a:latin typeface="+mn-lt"/>
            </a:endParaRPr>
          </a:p>
          <a:p>
            <a:r>
              <a:rPr lang="en-GB" sz="2100" dirty="0">
                <a:latin typeface="+mn-lt"/>
              </a:rPr>
              <a:t>Thus far… managers and supervisors consistently recognise the importance of LI Interventions and see the value</a:t>
            </a:r>
          </a:p>
          <a:p>
            <a:endParaRPr lang="en-GB" sz="2100" dirty="0">
              <a:latin typeface="+mn-lt"/>
            </a:endParaRPr>
          </a:p>
          <a:p>
            <a:r>
              <a:rPr lang="en-GB" sz="2100" dirty="0">
                <a:latin typeface="+mn-lt"/>
              </a:rPr>
              <a:t>Barriers in terms of systems and logistics </a:t>
            </a:r>
          </a:p>
        </p:txBody>
      </p:sp>
      <p:sp>
        <p:nvSpPr>
          <p:cNvPr id="3" name="Text Placeholder 2">
            <a:extLst>
              <a:ext uri="{FF2B5EF4-FFF2-40B4-BE49-F238E27FC236}">
                <a16:creationId xmlns:a16="http://schemas.microsoft.com/office/drawing/2014/main" id="{620584F4-0B85-413A-98B7-2907B6EA6BAD}"/>
              </a:ext>
            </a:extLst>
          </p:cNvPr>
          <p:cNvSpPr>
            <a:spLocks noGrp="1"/>
          </p:cNvSpPr>
          <p:nvPr>
            <p:ph type="title" idx="4294967295"/>
          </p:nvPr>
        </p:nvSpPr>
        <p:spPr>
          <a:xfrm>
            <a:off x="765175" y="708025"/>
            <a:ext cx="7231063" cy="51911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GB" sz="2800" b="1" i="0" u="none" strike="noStrike" kern="1200" cap="none" spc="0" normalizeH="0" baseline="0" noProof="0" dirty="0">
                <a:ln>
                  <a:noFill/>
                </a:ln>
                <a:solidFill>
                  <a:srgbClr val="17375E"/>
                </a:solidFill>
                <a:effectLst/>
                <a:uLnTx/>
                <a:uFillTx/>
                <a:latin typeface="+mn-lt"/>
                <a:ea typeface="+mn-ea"/>
                <a:cs typeface="Source Sans Pro"/>
              </a:rPr>
              <a:t>NOMAD</a:t>
            </a:r>
            <a:r>
              <a:rPr kumimoji="0" lang="en-GB" sz="3600" b="0" i="0" u="none" strike="noStrike" kern="1200" cap="none" spc="0" normalizeH="0" baseline="0" noProof="0" dirty="0">
                <a:ln>
                  <a:noFill/>
                </a:ln>
                <a:solidFill>
                  <a:srgbClr val="17375E"/>
                </a:solidFill>
                <a:effectLst/>
                <a:uLnTx/>
                <a:uFillTx/>
                <a:latin typeface="Source Sans Pro"/>
                <a:ea typeface="+mn-ea"/>
                <a:cs typeface="Source Sans Pro"/>
              </a:rPr>
              <a:t> </a:t>
            </a:r>
          </a:p>
        </p:txBody>
      </p:sp>
    </p:spTree>
    <p:extLst>
      <p:ext uri="{BB962C8B-B14F-4D97-AF65-F5344CB8AC3E}">
        <p14:creationId xmlns:p14="http://schemas.microsoft.com/office/powerpoint/2010/main" val="13180607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8747DA0-B52A-4CCD-9FD8-C20B886989B8}"/>
              </a:ext>
            </a:extLst>
          </p:cNvPr>
          <p:cNvSpPr>
            <a:spLocks noGrp="1"/>
          </p:cNvSpPr>
          <p:nvPr>
            <p:ph type="body" sz="quarter" idx="10"/>
          </p:nvPr>
        </p:nvSpPr>
        <p:spPr>
          <a:xfrm>
            <a:off x="765222" y="1506930"/>
            <a:ext cx="7230291" cy="3206863"/>
          </a:xfrm>
        </p:spPr>
        <p:txBody>
          <a:bodyPr>
            <a:normAutofit/>
          </a:bodyPr>
          <a:lstStyle/>
          <a:p>
            <a:r>
              <a:rPr lang="en-GB" sz="2100" dirty="0">
                <a:latin typeface="+mn-lt"/>
              </a:rPr>
              <a:t>Small Scale Studies:</a:t>
            </a:r>
          </a:p>
          <a:p>
            <a:pPr marL="0" indent="0">
              <a:buNone/>
            </a:pPr>
            <a:r>
              <a:rPr lang="en-GB" sz="2100" dirty="0">
                <a:latin typeface="+mn-lt"/>
              </a:rPr>
              <a:t>	-Evaluation of LI in Lanarkshire &amp; 3 FV Prisons</a:t>
            </a:r>
          </a:p>
          <a:p>
            <a:pPr marL="0" indent="0">
              <a:buNone/>
            </a:pPr>
            <a:r>
              <a:rPr lang="en-GB" sz="2100" dirty="0">
                <a:latin typeface="+mn-lt"/>
              </a:rPr>
              <a:t> 	-LI Core Data in TSH</a:t>
            </a:r>
          </a:p>
          <a:p>
            <a:pPr marL="0" indent="0">
              <a:buNone/>
            </a:pPr>
            <a:r>
              <a:rPr lang="en-GB" sz="2100" dirty="0">
                <a:latin typeface="+mn-lt"/>
              </a:rPr>
              <a:t>	-Supported feasibility, acceptability &amp; utility of LI in these 		settings</a:t>
            </a:r>
          </a:p>
          <a:p>
            <a:endParaRPr lang="en-GB" sz="2100" dirty="0">
              <a:latin typeface="+mn-lt"/>
            </a:endParaRPr>
          </a:p>
          <a:p>
            <a:r>
              <a:rPr lang="en-GB" sz="2100" dirty="0">
                <a:latin typeface="+mn-lt"/>
              </a:rPr>
              <a:t>RCT feasibility study- </a:t>
            </a:r>
            <a:r>
              <a:rPr lang="en-GB" sz="2100" dirty="0" err="1">
                <a:latin typeface="+mn-lt"/>
              </a:rPr>
              <a:t>Lynsey</a:t>
            </a:r>
            <a:r>
              <a:rPr lang="en-GB" sz="2100">
                <a:latin typeface="+mn-lt"/>
              </a:rPr>
              <a:t> McIntosh</a:t>
            </a:r>
            <a:endParaRPr lang="en-GB" sz="2100" dirty="0">
              <a:latin typeface="+mn-lt"/>
            </a:endParaRPr>
          </a:p>
        </p:txBody>
      </p:sp>
      <p:sp>
        <p:nvSpPr>
          <p:cNvPr id="3" name="Text Placeholder 2">
            <a:extLst>
              <a:ext uri="{FF2B5EF4-FFF2-40B4-BE49-F238E27FC236}">
                <a16:creationId xmlns:a16="http://schemas.microsoft.com/office/drawing/2014/main" id="{25C8492F-E174-4ED7-8871-82DC68ECA3C3}"/>
              </a:ext>
            </a:extLst>
          </p:cNvPr>
          <p:cNvSpPr>
            <a:spLocks noGrp="1"/>
          </p:cNvSpPr>
          <p:nvPr>
            <p:ph type="title" idx="4294967295"/>
          </p:nvPr>
        </p:nvSpPr>
        <p:spPr>
          <a:xfrm>
            <a:off x="765175" y="708025"/>
            <a:ext cx="7231063" cy="51911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GB" sz="2600" b="1" i="0" u="none" strike="noStrike" kern="1200" cap="none" spc="0" normalizeH="0" baseline="0" noProof="0" dirty="0">
                <a:ln>
                  <a:noFill/>
                </a:ln>
                <a:solidFill>
                  <a:srgbClr val="17375E"/>
                </a:solidFill>
                <a:effectLst/>
                <a:uLnTx/>
                <a:uFillTx/>
                <a:latin typeface="+mn-lt"/>
                <a:ea typeface="+mn-ea"/>
                <a:cs typeface="Source Sans Pro"/>
              </a:rPr>
              <a:t>Outcomes: is it working? </a:t>
            </a:r>
          </a:p>
        </p:txBody>
      </p:sp>
    </p:spTree>
    <p:extLst>
      <p:ext uri="{BB962C8B-B14F-4D97-AF65-F5344CB8AC3E}">
        <p14:creationId xmlns:p14="http://schemas.microsoft.com/office/powerpoint/2010/main" val="15367946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92DBCD7-2125-42F8-B3FB-BCF6B4641505}"/>
              </a:ext>
            </a:extLst>
          </p:cNvPr>
          <p:cNvSpPr>
            <a:spLocks noGrp="1"/>
          </p:cNvSpPr>
          <p:nvPr>
            <p:ph type="body" sz="quarter" idx="10"/>
          </p:nvPr>
        </p:nvSpPr>
        <p:spPr>
          <a:xfrm>
            <a:off x="765222" y="1227535"/>
            <a:ext cx="7684786" cy="3364696"/>
          </a:xfrm>
        </p:spPr>
        <p:txBody>
          <a:bodyPr>
            <a:noAutofit/>
          </a:bodyPr>
          <a:lstStyle/>
          <a:p>
            <a:pPr marL="180000" indent="-180000">
              <a:spcBef>
                <a:spcPts val="0"/>
              </a:spcBef>
            </a:pPr>
            <a:r>
              <a:rPr lang="en-GB" sz="2100" dirty="0">
                <a:latin typeface="+mn-lt"/>
              </a:rPr>
              <a:t>In keeping with Scottish Parliamentary Paper and Key Government Drivers, the Forensic Matrix Working Group was formed in Scotland with a National Remit. </a:t>
            </a:r>
          </a:p>
          <a:p>
            <a:pPr marL="180000" indent="-180000">
              <a:spcBef>
                <a:spcPts val="0"/>
              </a:spcBef>
            </a:pPr>
            <a:r>
              <a:rPr lang="en-GB" sz="2100" dirty="0">
                <a:latin typeface="+mn-lt"/>
              </a:rPr>
              <a:t>This allowed for the Forensic Match Stepped Care Model to be developed</a:t>
            </a:r>
          </a:p>
          <a:p>
            <a:pPr marL="180000" indent="-180000">
              <a:spcBef>
                <a:spcPts val="0"/>
              </a:spcBef>
            </a:pPr>
            <a:r>
              <a:rPr lang="en-GB" sz="2100" dirty="0">
                <a:latin typeface="+mn-lt"/>
              </a:rPr>
              <a:t>Psychological Therapy Protocols, devised to meet specific needs of population and allow for a treatment pathway, were developed and implemented</a:t>
            </a:r>
          </a:p>
          <a:p>
            <a:pPr marL="180000" indent="-180000">
              <a:spcBef>
                <a:spcPts val="0"/>
              </a:spcBef>
            </a:pPr>
            <a:r>
              <a:rPr lang="en-GB" sz="2100" dirty="0">
                <a:latin typeface="+mn-lt"/>
              </a:rPr>
              <a:t>NES &amp; SoFMH developed Low Intensity Training to meet clinical need and increase access to psychological therapy in forensic settings.</a:t>
            </a:r>
          </a:p>
        </p:txBody>
      </p:sp>
      <p:sp>
        <p:nvSpPr>
          <p:cNvPr id="3" name="Text Placeholder 2">
            <a:extLst>
              <a:ext uri="{FF2B5EF4-FFF2-40B4-BE49-F238E27FC236}">
                <a16:creationId xmlns:a16="http://schemas.microsoft.com/office/drawing/2014/main" id="{BD0687C0-416C-4335-8B8F-4EEA046FA631}"/>
              </a:ext>
            </a:extLst>
          </p:cNvPr>
          <p:cNvSpPr>
            <a:spLocks noGrp="1"/>
          </p:cNvSpPr>
          <p:nvPr>
            <p:ph type="title" idx="4294967295"/>
          </p:nvPr>
        </p:nvSpPr>
        <p:spPr>
          <a:xfrm>
            <a:off x="765175" y="708025"/>
            <a:ext cx="7685088" cy="51911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GB" sz="2800" b="1" i="0" u="none" strike="noStrike" kern="1200" cap="none" spc="0" normalizeH="0" baseline="0" noProof="0" dirty="0">
                <a:ln>
                  <a:noFill/>
                </a:ln>
                <a:solidFill>
                  <a:srgbClr val="17375E"/>
                </a:solidFill>
                <a:effectLst/>
                <a:uLnTx/>
                <a:uFillTx/>
                <a:latin typeface="+mn-lt"/>
                <a:ea typeface="+mn-ea"/>
                <a:cs typeface="Source Sans Pro"/>
              </a:rPr>
              <a:t>Introduction</a:t>
            </a:r>
            <a:r>
              <a:rPr kumimoji="0" lang="en-GB" sz="3600" b="0" i="0" u="none" strike="noStrike" kern="1200" cap="none" spc="0" normalizeH="0" baseline="0" noProof="0" dirty="0">
                <a:ln>
                  <a:noFill/>
                </a:ln>
                <a:solidFill>
                  <a:srgbClr val="17375E"/>
                </a:solidFill>
                <a:effectLst/>
                <a:uLnTx/>
                <a:uFillTx/>
                <a:latin typeface="Source Sans Pro"/>
                <a:ea typeface="+mn-ea"/>
                <a:cs typeface="Source Sans Pro"/>
              </a:rPr>
              <a:t> </a:t>
            </a:r>
          </a:p>
        </p:txBody>
      </p:sp>
    </p:spTree>
    <p:extLst>
      <p:ext uri="{BB962C8B-B14F-4D97-AF65-F5344CB8AC3E}">
        <p14:creationId xmlns:p14="http://schemas.microsoft.com/office/powerpoint/2010/main" val="9788432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765222" y="1484986"/>
            <a:ext cx="7215662" cy="3228808"/>
          </a:xfrm>
        </p:spPr>
        <p:txBody>
          <a:bodyPr>
            <a:normAutofit/>
          </a:bodyPr>
          <a:lstStyle/>
          <a:p>
            <a:r>
              <a:rPr lang="en-US" sz="2100" dirty="0">
                <a:latin typeface="+mn-lt"/>
              </a:rPr>
              <a:t>Robust evaluation of recorded data &amp; psychometrics </a:t>
            </a:r>
          </a:p>
          <a:p>
            <a:endParaRPr lang="en-US" sz="2100" dirty="0">
              <a:latin typeface="+mn-lt"/>
            </a:endParaRPr>
          </a:p>
          <a:p>
            <a:r>
              <a:rPr lang="en-US" sz="2100" dirty="0">
                <a:latin typeface="+mn-lt"/>
              </a:rPr>
              <a:t>Review of efficacy of LI Training</a:t>
            </a:r>
          </a:p>
          <a:p>
            <a:pPr lvl="1"/>
            <a:r>
              <a:rPr lang="en-US" sz="2100" dirty="0">
                <a:latin typeface="+mn-lt"/>
              </a:rPr>
              <a:t>TARS</a:t>
            </a:r>
          </a:p>
          <a:p>
            <a:pPr lvl="1"/>
            <a:r>
              <a:rPr lang="en-US" sz="2100" dirty="0">
                <a:latin typeface="+mn-lt"/>
              </a:rPr>
              <a:t>NOMAD</a:t>
            </a:r>
          </a:p>
          <a:p>
            <a:pPr lvl="1"/>
            <a:r>
              <a:rPr lang="en-US" sz="2100" dirty="0">
                <a:latin typeface="+mn-lt"/>
              </a:rPr>
              <a:t>Patient Impact</a:t>
            </a:r>
          </a:p>
          <a:p>
            <a:pPr marL="457200" lvl="1" indent="0">
              <a:buNone/>
            </a:pPr>
            <a:endParaRPr lang="en-US" dirty="0"/>
          </a:p>
        </p:txBody>
      </p:sp>
      <p:sp>
        <p:nvSpPr>
          <p:cNvPr id="3" name="Text Placeholder 2"/>
          <p:cNvSpPr>
            <a:spLocks noGrp="1"/>
          </p:cNvSpPr>
          <p:nvPr>
            <p:ph type="title" idx="4294967295"/>
          </p:nvPr>
        </p:nvSpPr>
        <p:spPr>
          <a:xfrm>
            <a:off x="765175" y="708025"/>
            <a:ext cx="7215188" cy="51911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2600" b="1" i="0" u="none" strike="noStrike" kern="1200" cap="none" spc="0" normalizeH="0" baseline="0" noProof="0" dirty="0">
                <a:ln>
                  <a:noFill/>
                </a:ln>
                <a:solidFill>
                  <a:srgbClr val="17375E"/>
                </a:solidFill>
                <a:effectLst/>
                <a:uLnTx/>
                <a:uFillTx/>
                <a:latin typeface="+mn-lt"/>
                <a:ea typeface="+mn-ea"/>
                <a:cs typeface="Source Sans Pro"/>
              </a:rPr>
              <a:t>Outcomes, moving forward</a:t>
            </a:r>
          </a:p>
        </p:txBody>
      </p:sp>
      <p:pic>
        <p:nvPicPr>
          <p:cNvPr id="4" name="Picture 3" descr="A black and blue text&#10;for 70 years of NHS">
            <a:extLst>
              <a:ext uri="{FF2B5EF4-FFF2-40B4-BE49-F238E27FC236}">
                <a16:creationId xmlns:a16="http://schemas.microsoft.com/office/drawing/2014/main" id="{F6546334-8BBD-4497-A7CC-2151D0084C6F}"/>
              </a:ext>
            </a:extLst>
          </p:cNvPr>
          <p:cNvPicPr>
            <a:picLocks noChangeAspect="1"/>
          </p:cNvPicPr>
          <p:nvPr/>
        </p:nvPicPr>
        <p:blipFill rotWithShape="1">
          <a:blip r:embed="rId2"/>
          <a:srcRect l="50545"/>
          <a:stretch/>
        </p:blipFill>
        <p:spPr>
          <a:xfrm>
            <a:off x="7873253" y="3592589"/>
            <a:ext cx="1270747" cy="1242768"/>
          </a:xfrm>
          <a:prstGeom prst="rect">
            <a:avLst/>
          </a:prstGeom>
        </p:spPr>
      </p:pic>
    </p:spTree>
    <p:extLst>
      <p:ext uri="{BB962C8B-B14F-4D97-AF65-F5344CB8AC3E}">
        <p14:creationId xmlns:p14="http://schemas.microsoft.com/office/powerpoint/2010/main" val="13890650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765175" y="708025"/>
            <a:ext cx="7251700" cy="51911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2600" b="1" i="0" u="none" strike="noStrike" kern="1200" cap="none" spc="0" normalizeH="0" baseline="0" noProof="0" dirty="0">
                <a:ln>
                  <a:noFill/>
                </a:ln>
                <a:solidFill>
                  <a:srgbClr val="17375E"/>
                </a:solidFill>
                <a:effectLst/>
                <a:uLnTx/>
                <a:uFillTx/>
                <a:latin typeface="+mn-lt"/>
                <a:ea typeface="+mn-ea"/>
                <a:cs typeface="Source Sans Pro"/>
              </a:rPr>
              <a:t>Snapshot: Glasgow Forensic Service 2018-2019</a:t>
            </a:r>
          </a:p>
        </p:txBody>
      </p:sp>
      <p:pic>
        <p:nvPicPr>
          <p:cNvPr id="4" name="Picture 3" descr="A black and blue text for 70 years of NHS">
            <a:extLst>
              <a:ext uri="{FF2B5EF4-FFF2-40B4-BE49-F238E27FC236}">
                <a16:creationId xmlns:a16="http://schemas.microsoft.com/office/drawing/2014/main" id="{F6546334-8BBD-4497-A7CC-2151D0084C6F}"/>
              </a:ext>
            </a:extLst>
          </p:cNvPr>
          <p:cNvPicPr>
            <a:picLocks noChangeAspect="1"/>
          </p:cNvPicPr>
          <p:nvPr/>
        </p:nvPicPr>
        <p:blipFill rotWithShape="1">
          <a:blip r:embed="rId3"/>
          <a:srcRect l="50545"/>
          <a:stretch/>
        </p:blipFill>
        <p:spPr>
          <a:xfrm>
            <a:off x="7873253" y="3592589"/>
            <a:ext cx="1270747" cy="1242768"/>
          </a:xfrm>
          <a:prstGeom prst="rect">
            <a:avLst/>
          </a:prstGeom>
        </p:spPr>
      </p:pic>
      <p:sp>
        <p:nvSpPr>
          <p:cNvPr id="6" name="Text Placeholder 1">
            <a:extLst>
              <a:ext uri="{FF2B5EF4-FFF2-40B4-BE49-F238E27FC236}">
                <a16:creationId xmlns:a16="http://schemas.microsoft.com/office/drawing/2014/main" id="{0D89F21B-D320-4165-A5F1-6AA7CFF966DF}"/>
              </a:ext>
            </a:extLst>
          </p:cNvPr>
          <p:cNvSpPr>
            <a:spLocks noGrp="1"/>
          </p:cNvSpPr>
          <p:nvPr>
            <p:ph type="body" sz="quarter" idx="10"/>
          </p:nvPr>
        </p:nvSpPr>
        <p:spPr>
          <a:xfrm>
            <a:off x="765222" y="1349098"/>
            <a:ext cx="7252236" cy="2981500"/>
          </a:xfrm>
        </p:spPr>
        <p:txBody>
          <a:bodyPr>
            <a:normAutofit/>
          </a:bodyPr>
          <a:lstStyle/>
          <a:p>
            <a:endParaRPr lang="en-US" sz="2100" dirty="0">
              <a:latin typeface="+mn-lt"/>
            </a:endParaRPr>
          </a:p>
          <a:p>
            <a:r>
              <a:rPr lang="en-US" sz="2100" dirty="0">
                <a:latin typeface="+mn-lt"/>
              </a:rPr>
              <a:t>Medium Secure Service:</a:t>
            </a:r>
          </a:p>
          <a:p>
            <a:pPr lvl="1"/>
            <a:r>
              <a:rPr lang="en-US" sz="2100" dirty="0">
                <a:latin typeface="+mn-lt"/>
              </a:rPr>
              <a:t>LI 2 Groups (OTRTR 6 &amp; MHC LD 3)</a:t>
            </a:r>
          </a:p>
          <a:p>
            <a:pPr lvl="1"/>
            <a:r>
              <a:rPr lang="en-US" sz="2100" dirty="0">
                <a:latin typeface="+mn-lt"/>
              </a:rPr>
              <a:t>2 x Mindfulness </a:t>
            </a:r>
          </a:p>
          <a:p>
            <a:pPr lvl="1"/>
            <a:r>
              <a:rPr lang="en-US" sz="2100" dirty="0">
                <a:latin typeface="+mn-lt"/>
              </a:rPr>
              <a:t>1 Mindfulness “Taster” Group</a:t>
            </a:r>
          </a:p>
          <a:p>
            <a:pPr lvl="1"/>
            <a:r>
              <a:rPr lang="en-US" sz="2100" dirty="0">
                <a:latin typeface="+mn-lt"/>
              </a:rPr>
              <a:t>High Intensity (PFTF 5) </a:t>
            </a:r>
          </a:p>
        </p:txBody>
      </p:sp>
    </p:spTree>
    <p:extLst>
      <p:ext uri="{BB962C8B-B14F-4D97-AF65-F5344CB8AC3E}">
        <p14:creationId xmlns:p14="http://schemas.microsoft.com/office/powerpoint/2010/main" val="21734288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EDBBD1D-CC0C-4DD5-92DA-BFCCA6766B7F}"/>
              </a:ext>
            </a:extLst>
          </p:cNvPr>
          <p:cNvSpPr>
            <a:spLocks noGrp="1"/>
          </p:cNvSpPr>
          <p:nvPr>
            <p:ph type="body" sz="quarter" idx="10"/>
          </p:nvPr>
        </p:nvSpPr>
        <p:spPr>
          <a:xfrm>
            <a:off x="765222" y="1349098"/>
            <a:ext cx="7222975" cy="3364696"/>
          </a:xfrm>
        </p:spPr>
        <p:txBody>
          <a:bodyPr>
            <a:normAutofit/>
          </a:bodyPr>
          <a:lstStyle/>
          <a:p>
            <a:endParaRPr lang="en-GB" sz="2100" dirty="0">
              <a:latin typeface="+mn-lt"/>
            </a:endParaRPr>
          </a:p>
          <a:p>
            <a:r>
              <a:rPr lang="en-GB" sz="2100" dirty="0">
                <a:latin typeface="+mn-lt"/>
              </a:rPr>
              <a:t>Low Secure Service</a:t>
            </a:r>
          </a:p>
          <a:p>
            <a:pPr lvl="1"/>
            <a:r>
              <a:rPr lang="en-GB" sz="2100" dirty="0">
                <a:latin typeface="+mn-lt"/>
              </a:rPr>
              <a:t>LI 2 Groups (MHC 6 &amp; LAY 3 Women’s Service)</a:t>
            </a:r>
          </a:p>
          <a:p>
            <a:pPr lvl="1"/>
            <a:r>
              <a:rPr lang="en-GB" sz="2100" dirty="0">
                <a:latin typeface="+mn-lt"/>
              </a:rPr>
              <a:t>High Intensity (TI 6)</a:t>
            </a:r>
          </a:p>
          <a:p>
            <a:pPr lvl="1"/>
            <a:r>
              <a:rPr lang="en-GB" sz="2100" dirty="0">
                <a:latin typeface="+mn-lt"/>
              </a:rPr>
              <a:t>Highly Specialist 1 (MBT- 6)</a:t>
            </a:r>
          </a:p>
          <a:p>
            <a:pPr lvl="1"/>
            <a:r>
              <a:rPr lang="en-GB" sz="2100" dirty="0">
                <a:latin typeface="+mn-lt"/>
              </a:rPr>
              <a:t>Community Service</a:t>
            </a:r>
          </a:p>
          <a:p>
            <a:pPr lvl="1"/>
            <a:r>
              <a:rPr lang="en-GB" sz="2100" dirty="0">
                <a:latin typeface="+mn-lt"/>
              </a:rPr>
              <a:t>Logistical Challenges </a:t>
            </a:r>
          </a:p>
        </p:txBody>
      </p:sp>
      <p:sp>
        <p:nvSpPr>
          <p:cNvPr id="3" name="Text Placeholder 2">
            <a:extLst>
              <a:ext uri="{FF2B5EF4-FFF2-40B4-BE49-F238E27FC236}">
                <a16:creationId xmlns:a16="http://schemas.microsoft.com/office/drawing/2014/main" id="{1AE02948-B5DD-49D6-A8D9-F90CD2922B46}"/>
              </a:ext>
            </a:extLst>
          </p:cNvPr>
          <p:cNvSpPr>
            <a:spLocks noGrp="1"/>
          </p:cNvSpPr>
          <p:nvPr>
            <p:ph type="title" idx="4294967295"/>
          </p:nvPr>
        </p:nvSpPr>
        <p:spPr>
          <a:xfrm>
            <a:off x="765175" y="708025"/>
            <a:ext cx="7223125" cy="51911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GB" sz="2600" b="1" i="0" u="none" strike="noStrike" kern="1200" cap="none" spc="0" normalizeH="0" baseline="0" noProof="0" dirty="0">
                <a:ln>
                  <a:noFill/>
                </a:ln>
                <a:solidFill>
                  <a:srgbClr val="17375E"/>
                </a:solidFill>
                <a:effectLst/>
                <a:uLnTx/>
                <a:uFillTx/>
                <a:latin typeface="+mn-lt"/>
                <a:ea typeface="+mn-ea"/>
                <a:cs typeface="Source Sans Pro"/>
              </a:rPr>
              <a:t>Glasgow Forensic Service 2018-2019 </a:t>
            </a:r>
          </a:p>
        </p:txBody>
      </p:sp>
    </p:spTree>
    <p:extLst>
      <p:ext uri="{BB962C8B-B14F-4D97-AF65-F5344CB8AC3E}">
        <p14:creationId xmlns:p14="http://schemas.microsoft.com/office/powerpoint/2010/main" val="36397993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E3E61A6-B2AF-42CA-8A24-983D276E7E8B}"/>
              </a:ext>
            </a:extLst>
          </p:cNvPr>
          <p:cNvSpPr>
            <a:spLocks noGrp="1"/>
          </p:cNvSpPr>
          <p:nvPr>
            <p:ph type="body" sz="quarter" idx="10"/>
          </p:nvPr>
        </p:nvSpPr>
        <p:spPr>
          <a:xfrm>
            <a:off x="765222" y="1349098"/>
            <a:ext cx="7215660" cy="3364696"/>
          </a:xfrm>
        </p:spPr>
        <p:txBody>
          <a:bodyPr>
            <a:normAutofit/>
          </a:bodyPr>
          <a:lstStyle/>
          <a:p>
            <a:r>
              <a:rPr lang="en-GB" sz="2100" dirty="0">
                <a:latin typeface="+mn-lt"/>
              </a:rPr>
              <a:t>The Forensic Matrix Group, Protocols and Training was developed in response to key SG Drivers </a:t>
            </a:r>
          </a:p>
          <a:p>
            <a:endParaRPr lang="en-GB" sz="2100" dirty="0">
              <a:latin typeface="+mn-lt"/>
            </a:endParaRPr>
          </a:p>
          <a:p>
            <a:r>
              <a:rPr lang="en-GB" sz="2100" dirty="0">
                <a:latin typeface="+mn-lt"/>
              </a:rPr>
              <a:t>Almost 300 staff trained across 12 major health boards </a:t>
            </a:r>
          </a:p>
          <a:p>
            <a:endParaRPr lang="en-GB" sz="2100" dirty="0">
              <a:latin typeface="+mn-lt"/>
            </a:endParaRPr>
          </a:p>
          <a:p>
            <a:r>
              <a:rPr lang="en-GB" sz="2100" dirty="0">
                <a:latin typeface="+mn-lt"/>
              </a:rPr>
              <a:t>Synergy of Psychology &amp; Nursing </a:t>
            </a:r>
          </a:p>
          <a:p>
            <a:endParaRPr lang="en-GB" sz="2100" dirty="0">
              <a:latin typeface="+mn-lt"/>
            </a:endParaRPr>
          </a:p>
          <a:p>
            <a:r>
              <a:rPr lang="en-GB" sz="2100" dirty="0">
                <a:latin typeface="+mn-lt"/>
              </a:rPr>
              <a:t>Underlying needs model represents paradigm shift away from diagnostically driven approaches </a:t>
            </a:r>
          </a:p>
        </p:txBody>
      </p:sp>
      <p:sp>
        <p:nvSpPr>
          <p:cNvPr id="3" name="Text Placeholder 2">
            <a:extLst>
              <a:ext uri="{FF2B5EF4-FFF2-40B4-BE49-F238E27FC236}">
                <a16:creationId xmlns:a16="http://schemas.microsoft.com/office/drawing/2014/main" id="{3913A007-8790-4DE7-9D26-4E78CB69CAAE}"/>
              </a:ext>
            </a:extLst>
          </p:cNvPr>
          <p:cNvSpPr>
            <a:spLocks noGrp="1"/>
          </p:cNvSpPr>
          <p:nvPr>
            <p:ph type="title" idx="4294967295"/>
          </p:nvPr>
        </p:nvSpPr>
        <p:spPr>
          <a:xfrm>
            <a:off x="765175" y="708025"/>
            <a:ext cx="7215188" cy="51911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GB" sz="2800" b="1" i="0" u="none" strike="noStrike" kern="1200" cap="none" spc="0" normalizeH="0" baseline="0" noProof="0" dirty="0">
                <a:ln>
                  <a:noFill/>
                </a:ln>
                <a:solidFill>
                  <a:srgbClr val="17375E"/>
                </a:solidFill>
                <a:effectLst/>
                <a:uLnTx/>
                <a:uFillTx/>
                <a:latin typeface="+mn-lt"/>
                <a:ea typeface="+mn-ea"/>
                <a:cs typeface="Source Sans Pro"/>
              </a:rPr>
              <a:t>Conclusions</a:t>
            </a:r>
            <a:r>
              <a:rPr kumimoji="0" lang="en-GB" sz="3600" b="0" i="0" u="none" strike="noStrike" kern="1200" cap="none" spc="0" normalizeH="0" baseline="0" noProof="0" dirty="0">
                <a:ln>
                  <a:noFill/>
                </a:ln>
                <a:solidFill>
                  <a:srgbClr val="17375E"/>
                </a:solidFill>
                <a:effectLst/>
                <a:uLnTx/>
                <a:uFillTx/>
                <a:latin typeface="Source Sans Pro"/>
                <a:ea typeface="+mn-ea"/>
                <a:cs typeface="Source Sans Pro"/>
              </a:rPr>
              <a:t> </a:t>
            </a:r>
          </a:p>
        </p:txBody>
      </p:sp>
    </p:spTree>
    <p:extLst>
      <p:ext uri="{BB962C8B-B14F-4D97-AF65-F5344CB8AC3E}">
        <p14:creationId xmlns:p14="http://schemas.microsoft.com/office/powerpoint/2010/main" val="7741580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DA85F2F-BA12-4449-B62E-3F2578BCA128}"/>
              </a:ext>
            </a:extLst>
          </p:cNvPr>
          <p:cNvSpPr>
            <a:spLocks noGrp="1"/>
          </p:cNvSpPr>
          <p:nvPr>
            <p:ph type="body" sz="quarter" idx="10"/>
          </p:nvPr>
        </p:nvSpPr>
        <p:spPr>
          <a:xfrm>
            <a:off x="765222" y="1444196"/>
            <a:ext cx="7230291" cy="3364696"/>
          </a:xfrm>
        </p:spPr>
        <p:txBody>
          <a:bodyPr>
            <a:normAutofit/>
          </a:bodyPr>
          <a:lstStyle/>
          <a:p>
            <a:r>
              <a:rPr lang="en-GB" sz="2100" dirty="0">
                <a:latin typeface="+mn-lt"/>
              </a:rPr>
              <a:t>Delivery underpinned by robust governance structures </a:t>
            </a:r>
          </a:p>
          <a:p>
            <a:endParaRPr lang="en-GB" sz="2100" dirty="0">
              <a:latin typeface="+mn-lt"/>
            </a:endParaRPr>
          </a:p>
          <a:p>
            <a:r>
              <a:rPr lang="en-GB" sz="2100" dirty="0">
                <a:latin typeface="+mn-lt"/>
              </a:rPr>
              <a:t>Implementation Science model ensures infrastructure in place</a:t>
            </a:r>
          </a:p>
          <a:p>
            <a:endParaRPr lang="en-GB" sz="2100" dirty="0">
              <a:latin typeface="+mn-lt"/>
            </a:endParaRPr>
          </a:p>
          <a:p>
            <a:r>
              <a:rPr lang="en-GB" sz="2100" dirty="0">
                <a:latin typeface="+mn-lt"/>
              </a:rPr>
              <a:t>FMHS’s much further ahead than AMH colleagues in operationalisation of Matrix, Training of Workforce &amp; Implementation </a:t>
            </a:r>
          </a:p>
        </p:txBody>
      </p:sp>
      <p:sp>
        <p:nvSpPr>
          <p:cNvPr id="3" name="Text Placeholder 2">
            <a:extLst>
              <a:ext uri="{FF2B5EF4-FFF2-40B4-BE49-F238E27FC236}">
                <a16:creationId xmlns:a16="http://schemas.microsoft.com/office/drawing/2014/main" id="{E4ACFE0B-C735-4E09-A523-0FCAD22649FF}"/>
              </a:ext>
            </a:extLst>
          </p:cNvPr>
          <p:cNvSpPr>
            <a:spLocks noGrp="1"/>
          </p:cNvSpPr>
          <p:nvPr>
            <p:ph type="title" idx="4294967295"/>
          </p:nvPr>
        </p:nvSpPr>
        <p:spPr>
          <a:xfrm>
            <a:off x="765175" y="708025"/>
            <a:ext cx="7231063" cy="51911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GB" sz="2600" b="1" i="0" u="none" strike="noStrike" kern="1200" cap="none" spc="0" normalizeH="0" baseline="0" noProof="0" dirty="0">
                <a:ln>
                  <a:noFill/>
                </a:ln>
                <a:solidFill>
                  <a:srgbClr val="17375E"/>
                </a:solidFill>
                <a:effectLst/>
                <a:uLnTx/>
                <a:uFillTx/>
                <a:latin typeface="+mn-lt"/>
                <a:ea typeface="+mn-ea"/>
                <a:cs typeface="Source Sans Pro"/>
              </a:rPr>
              <a:t>Conclusions II </a:t>
            </a:r>
          </a:p>
        </p:txBody>
      </p:sp>
    </p:spTree>
    <p:extLst>
      <p:ext uri="{BB962C8B-B14F-4D97-AF65-F5344CB8AC3E}">
        <p14:creationId xmlns:p14="http://schemas.microsoft.com/office/powerpoint/2010/main" val="9323715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CD2E1EA-FCC0-44B8-8326-6A3CE8C6F053}"/>
              </a:ext>
            </a:extLst>
          </p:cNvPr>
          <p:cNvSpPr>
            <a:spLocks noGrp="1"/>
          </p:cNvSpPr>
          <p:nvPr>
            <p:ph type="body" sz="quarter" idx="10"/>
          </p:nvPr>
        </p:nvSpPr>
        <p:spPr>
          <a:xfrm>
            <a:off x="765222" y="1546608"/>
            <a:ext cx="7252236" cy="3364696"/>
          </a:xfrm>
        </p:spPr>
        <p:txBody>
          <a:bodyPr>
            <a:normAutofit/>
          </a:bodyPr>
          <a:lstStyle/>
          <a:p>
            <a:r>
              <a:rPr lang="en-GB" sz="2100" dirty="0">
                <a:latin typeface="+mn-lt"/>
              </a:rPr>
              <a:t>Staff attrition rates are problematic, being investigated in current review</a:t>
            </a:r>
          </a:p>
          <a:p>
            <a:endParaRPr lang="en-GB" sz="2100" dirty="0">
              <a:latin typeface="+mn-lt"/>
            </a:endParaRPr>
          </a:p>
          <a:p>
            <a:r>
              <a:rPr lang="en-GB" sz="2100" dirty="0">
                <a:latin typeface="+mn-lt"/>
              </a:rPr>
              <a:t>Although data is collected, lack of national aggregated figures means its hard to “evidence” impact</a:t>
            </a:r>
          </a:p>
          <a:p>
            <a:endParaRPr lang="en-GB" sz="2100" dirty="0">
              <a:latin typeface="+mn-lt"/>
            </a:endParaRPr>
          </a:p>
          <a:p>
            <a:r>
              <a:rPr lang="en-GB" sz="2100" dirty="0">
                <a:latin typeface="+mn-lt"/>
              </a:rPr>
              <a:t>Concern re over focus on LI and not other levels of PI</a:t>
            </a:r>
          </a:p>
        </p:txBody>
      </p:sp>
      <p:sp>
        <p:nvSpPr>
          <p:cNvPr id="3" name="Text Placeholder 2">
            <a:extLst>
              <a:ext uri="{FF2B5EF4-FFF2-40B4-BE49-F238E27FC236}">
                <a16:creationId xmlns:a16="http://schemas.microsoft.com/office/drawing/2014/main" id="{51E1BF92-68E2-4340-A7DE-292E59B8A06D}"/>
              </a:ext>
            </a:extLst>
          </p:cNvPr>
          <p:cNvSpPr>
            <a:spLocks noGrp="1"/>
          </p:cNvSpPr>
          <p:nvPr>
            <p:ph type="title" idx="4294967295"/>
          </p:nvPr>
        </p:nvSpPr>
        <p:spPr>
          <a:xfrm>
            <a:off x="765175" y="708025"/>
            <a:ext cx="7251700" cy="51911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GB" sz="2600" b="1" i="0" u="none" strike="noStrike" kern="1200" cap="none" spc="0" normalizeH="0" baseline="0" noProof="0" dirty="0">
                <a:ln>
                  <a:noFill/>
                </a:ln>
                <a:solidFill>
                  <a:srgbClr val="17375E"/>
                </a:solidFill>
                <a:effectLst/>
                <a:uLnTx/>
                <a:uFillTx/>
                <a:latin typeface="+mn-lt"/>
                <a:ea typeface="+mn-ea"/>
                <a:cs typeface="Source Sans Pro"/>
              </a:rPr>
              <a:t>Conclusions III</a:t>
            </a:r>
          </a:p>
        </p:txBody>
      </p:sp>
    </p:spTree>
    <p:extLst>
      <p:ext uri="{BB962C8B-B14F-4D97-AF65-F5344CB8AC3E}">
        <p14:creationId xmlns:p14="http://schemas.microsoft.com/office/powerpoint/2010/main" val="12342361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765222" y="1349098"/>
            <a:ext cx="7222975" cy="3364696"/>
          </a:xfrm>
        </p:spPr>
        <p:txBody>
          <a:bodyPr>
            <a:normAutofit/>
          </a:bodyPr>
          <a:lstStyle/>
          <a:p>
            <a:r>
              <a:rPr lang="en-US" sz="2100" dirty="0">
                <a:latin typeface="+mn-lt"/>
              </a:rPr>
              <a:t>Continue roll out of LI Training</a:t>
            </a:r>
          </a:p>
          <a:p>
            <a:r>
              <a:rPr lang="en-US" sz="2100" dirty="0">
                <a:latin typeface="+mn-lt"/>
              </a:rPr>
              <a:t>Quality Assurance of LI Training </a:t>
            </a:r>
          </a:p>
          <a:p>
            <a:r>
              <a:rPr lang="en-US" sz="2100" dirty="0">
                <a:latin typeface="+mn-lt"/>
              </a:rPr>
              <a:t>E-Learning Module</a:t>
            </a:r>
          </a:p>
          <a:p>
            <a:r>
              <a:rPr lang="en-US" sz="2100" dirty="0">
                <a:latin typeface="+mn-lt"/>
              </a:rPr>
              <a:t>Impact on patients- RCT</a:t>
            </a:r>
          </a:p>
          <a:p>
            <a:r>
              <a:rPr lang="en-US" sz="2100" dirty="0">
                <a:latin typeface="+mn-lt"/>
              </a:rPr>
              <a:t>Consider wider workforce training strategy</a:t>
            </a:r>
          </a:p>
          <a:p>
            <a:r>
              <a:rPr lang="en-US" sz="2100" dirty="0">
                <a:latin typeface="+mn-lt"/>
              </a:rPr>
              <a:t>Consider “rolling </a:t>
            </a:r>
            <a:r>
              <a:rPr lang="en-US" sz="2100" dirty="0" err="1">
                <a:latin typeface="+mn-lt"/>
              </a:rPr>
              <a:t>programmes</a:t>
            </a:r>
            <a:r>
              <a:rPr lang="en-US" sz="2100" dirty="0">
                <a:latin typeface="+mn-lt"/>
              </a:rPr>
              <a:t>” in prisons </a:t>
            </a:r>
          </a:p>
          <a:p>
            <a:r>
              <a:rPr lang="en-US" sz="2100" dirty="0">
                <a:latin typeface="+mn-lt"/>
              </a:rPr>
              <a:t>Trauma Informed Approach- S&amp;S roll out</a:t>
            </a:r>
          </a:p>
          <a:p>
            <a:r>
              <a:rPr lang="en-US" sz="2100" dirty="0">
                <a:latin typeface="+mn-lt"/>
              </a:rPr>
              <a:t>Overcoming barriers </a:t>
            </a:r>
          </a:p>
          <a:p>
            <a:endParaRPr lang="en-US" dirty="0"/>
          </a:p>
        </p:txBody>
      </p:sp>
      <p:sp>
        <p:nvSpPr>
          <p:cNvPr id="3" name="Text Placeholder 2"/>
          <p:cNvSpPr>
            <a:spLocks noGrp="1"/>
          </p:cNvSpPr>
          <p:nvPr>
            <p:ph type="title" idx="4294967295"/>
          </p:nvPr>
        </p:nvSpPr>
        <p:spPr>
          <a:xfrm>
            <a:off x="765175" y="708025"/>
            <a:ext cx="7223125" cy="51911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2800" b="1" i="0" u="none" strike="noStrike" kern="1200" cap="none" spc="0" normalizeH="0" baseline="0" noProof="0" dirty="0">
                <a:ln>
                  <a:noFill/>
                </a:ln>
                <a:solidFill>
                  <a:srgbClr val="17375E"/>
                </a:solidFill>
                <a:effectLst/>
                <a:uLnTx/>
                <a:uFillTx/>
                <a:latin typeface="+mn-lt"/>
                <a:ea typeface="+mn-ea"/>
                <a:cs typeface="Source Sans Pro"/>
              </a:rPr>
              <a:t>Next Steps </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3600" b="0" i="0" u="none" strike="noStrike" kern="1200" cap="none" spc="0" normalizeH="0" baseline="0" noProof="0" dirty="0">
              <a:ln>
                <a:noFill/>
              </a:ln>
              <a:solidFill>
                <a:srgbClr val="17375E"/>
              </a:solidFill>
              <a:effectLst/>
              <a:uLnTx/>
              <a:uFillTx/>
              <a:latin typeface="Source Sans Pro"/>
              <a:ea typeface="+mn-ea"/>
              <a:cs typeface="Source Sans Pro"/>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3600" b="0" i="0" u="none" strike="noStrike" kern="1200" cap="none" spc="0" normalizeH="0" baseline="0" noProof="0" dirty="0">
              <a:ln>
                <a:noFill/>
              </a:ln>
              <a:solidFill>
                <a:srgbClr val="17375E"/>
              </a:solidFill>
              <a:effectLst/>
              <a:uLnTx/>
              <a:uFillTx/>
              <a:latin typeface="Source Sans Pro"/>
              <a:ea typeface="+mn-ea"/>
              <a:cs typeface="Source Sans Pro"/>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3600" b="0" i="0" u="none" strike="noStrike" kern="1200" cap="none" spc="0" normalizeH="0" baseline="0" noProof="0" dirty="0">
              <a:ln>
                <a:noFill/>
              </a:ln>
              <a:solidFill>
                <a:srgbClr val="17375E"/>
              </a:solidFill>
              <a:effectLst/>
              <a:uLnTx/>
              <a:uFillTx/>
              <a:latin typeface="Source Sans Pro"/>
              <a:ea typeface="+mn-ea"/>
              <a:cs typeface="Source Sans Pro"/>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3600" b="0" i="0" u="none" strike="noStrike" kern="1200" cap="none" spc="0" normalizeH="0" baseline="0" noProof="0" dirty="0">
              <a:ln>
                <a:noFill/>
              </a:ln>
              <a:solidFill>
                <a:srgbClr val="17375E"/>
              </a:solidFill>
              <a:effectLst/>
              <a:uLnTx/>
              <a:uFillTx/>
              <a:latin typeface="Source Sans Pro"/>
              <a:ea typeface="+mn-ea"/>
              <a:cs typeface="Source Sans Pro"/>
            </a:endParaRPr>
          </a:p>
        </p:txBody>
      </p:sp>
      <p:pic>
        <p:nvPicPr>
          <p:cNvPr id="4" name="Picture 3" descr="A black and blue text for 70 years of NHS">
            <a:extLst>
              <a:ext uri="{FF2B5EF4-FFF2-40B4-BE49-F238E27FC236}">
                <a16:creationId xmlns:a16="http://schemas.microsoft.com/office/drawing/2014/main" id="{F6546334-8BBD-4497-A7CC-2151D0084C6F}"/>
              </a:ext>
            </a:extLst>
          </p:cNvPr>
          <p:cNvPicPr>
            <a:picLocks noChangeAspect="1"/>
          </p:cNvPicPr>
          <p:nvPr/>
        </p:nvPicPr>
        <p:blipFill rotWithShape="1">
          <a:blip r:embed="rId2"/>
          <a:srcRect l="50545"/>
          <a:stretch/>
        </p:blipFill>
        <p:spPr>
          <a:xfrm>
            <a:off x="7873253" y="3592589"/>
            <a:ext cx="1270747" cy="1242768"/>
          </a:xfrm>
          <a:prstGeom prst="rect">
            <a:avLst/>
          </a:prstGeom>
        </p:spPr>
      </p:pic>
    </p:spTree>
    <p:extLst>
      <p:ext uri="{BB962C8B-B14F-4D97-AF65-F5344CB8AC3E}">
        <p14:creationId xmlns:p14="http://schemas.microsoft.com/office/powerpoint/2010/main" val="482912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F5B9CF4-0BB1-46C5-BF9F-F2CCADCF97A0}"/>
              </a:ext>
            </a:extLst>
          </p:cNvPr>
          <p:cNvSpPr>
            <a:spLocks noGrp="1"/>
          </p:cNvSpPr>
          <p:nvPr>
            <p:ph type="body" sz="quarter" idx="10"/>
          </p:nvPr>
        </p:nvSpPr>
        <p:spPr>
          <a:xfrm>
            <a:off x="765222" y="1594714"/>
            <a:ext cx="7244921" cy="3119080"/>
          </a:xfrm>
        </p:spPr>
        <p:txBody>
          <a:bodyPr>
            <a:normAutofit/>
          </a:bodyPr>
          <a:lstStyle/>
          <a:p>
            <a:r>
              <a:rPr lang="en-GB" sz="2100" dirty="0">
                <a:latin typeface="+mn-lt"/>
              </a:rPr>
              <a:t>“Step-back” to review impact and future plans</a:t>
            </a:r>
          </a:p>
          <a:p>
            <a:endParaRPr lang="en-GB" sz="2100" dirty="0">
              <a:latin typeface="+mn-lt"/>
            </a:endParaRPr>
          </a:p>
          <a:p>
            <a:r>
              <a:rPr lang="en-GB" sz="2100" dirty="0">
                <a:latin typeface="+mn-lt"/>
              </a:rPr>
              <a:t>Remember “what works” </a:t>
            </a:r>
          </a:p>
          <a:p>
            <a:endParaRPr lang="en-GB" sz="2100" dirty="0">
              <a:latin typeface="+mn-lt"/>
            </a:endParaRPr>
          </a:p>
          <a:p>
            <a:r>
              <a:rPr lang="en-GB" sz="2100" dirty="0">
                <a:latin typeface="+mn-lt"/>
              </a:rPr>
              <a:t>Lack of resources for ID patients, being discussed at ID Psychology Working Group </a:t>
            </a:r>
          </a:p>
        </p:txBody>
      </p:sp>
      <p:sp>
        <p:nvSpPr>
          <p:cNvPr id="3" name="Text Placeholder 2">
            <a:extLst>
              <a:ext uri="{FF2B5EF4-FFF2-40B4-BE49-F238E27FC236}">
                <a16:creationId xmlns:a16="http://schemas.microsoft.com/office/drawing/2014/main" id="{E6CE542F-ABEE-408A-AB5B-9B84894193C0}"/>
              </a:ext>
            </a:extLst>
          </p:cNvPr>
          <p:cNvSpPr>
            <a:spLocks noGrp="1"/>
          </p:cNvSpPr>
          <p:nvPr>
            <p:ph type="title" idx="4294967295"/>
          </p:nvPr>
        </p:nvSpPr>
        <p:spPr>
          <a:xfrm>
            <a:off x="765175" y="708025"/>
            <a:ext cx="7245350" cy="51911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GB" sz="2600" b="1" i="0" u="none" strike="noStrike" kern="1200" cap="none" spc="0" normalizeH="0" baseline="0" noProof="0" dirty="0">
                <a:ln>
                  <a:noFill/>
                </a:ln>
                <a:solidFill>
                  <a:srgbClr val="17375E"/>
                </a:solidFill>
                <a:effectLst/>
                <a:uLnTx/>
                <a:uFillTx/>
                <a:latin typeface="+mn-lt"/>
                <a:ea typeface="+mn-ea"/>
                <a:cs typeface="Source Sans Pro"/>
              </a:rPr>
              <a:t>Next Steps II</a:t>
            </a:r>
          </a:p>
        </p:txBody>
      </p:sp>
    </p:spTree>
    <p:extLst>
      <p:ext uri="{BB962C8B-B14F-4D97-AF65-F5344CB8AC3E}">
        <p14:creationId xmlns:p14="http://schemas.microsoft.com/office/powerpoint/2010/main" val="9880521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2061A-B3EF-ADBC-D686-D6F335060511}"/>
              </a:ext>
            </a:extLst>
          </p:cNvPr>
          <p:cNvSpPr>
            <a:spLocks noGrp="1"/>
          </p:cNvSpPr>
          <p:nvPr>
            <p:ph type="title" idx="4294967295"/>
          </p:nvPr>
        </p:nvSpPr>
        <p:spPr>
          <a:xfrm>
            <a:off x="457200" y="-857250"/>
            <a:ext cx="8229600" cy="857250"/>
          </a:xfrm>
        </p:spPr>
        <p:txBody>
          <a:bodyPr vert="horz" lIns="91440" tIns="45720" rIns="91440" bIns="45720" rtlCol="0" anchor="b">
            <a:normAutofit/>
          </a:bodyPr>
          <a:lstStyle/>
          <a:p>
            <a:r>
              <a:rPr lang="en-GB" dirty="0"/>
              <a:t>Contacts</a:t>
            </a:r>
          </a:p>
        </p:txBody>
      </p:sp>
    </p:spTree>
    <p:extLst>
      <p:ext uri="{BB962C8B-B14F-4D97-AF65-F5344CB8AC3E}">
        <p14:creationId xmlns:p14="http://schemas.microsoft.com/office/powerpoint/2010/main" val="11469573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2BC2571-D407-4DBD-AAE8-64B7061E414E}"/>
              </a:ext>
            </a:extLst>
          </p:cNvPr>
          <p:cNvSpPr>
            <a:spLocks noGrp="1"/>
          </p:cNvSpPr>
          <p:nvPr>
            <p:ph type="body" sz="quarter" idx="10"/>
          </p:nvPr>
        </p:nvSpPr>
        <p:spPr/>
        <p:txBody>
          <a:bodyPr/>
          <a:lstStyle/>
          <a:p>
            <a:endParaRPr lang="en-GB" dirty="0"/>
          </a:p>
        </p:txBody>
      </p:sp>
      <p:sp>
        <p:nvSpPr>
          <p:cNvPr id="3" name="Text Placeholder 2">
            <a:extLst>
              <a:ext uri="{FF2B5EF4-FFF2-40B4-BE49-F238E27FC236}">
                <a16:creationId xmlns:a16="http://schemas.microsoft.com/office/drawing/2014/main" id="{B284925B-454C-4BD8-AA25-3116243B02C1}"/>
              </a:ext>
            </a:extLst>
          </p:cNvPr>
          <p:cNvSpPr>
            <a:spLocks noGrp="1"/>
          </p:cNvSpPr>
          <p:nvPr>
            <p:ph type="body" sz="quarter" idx="11"/>
          </p:nvPr>
        </p:nvSpPr>
        <p:spPr/>
        <p:txBody>
          <a:bodyPr>
            <a:normAutofit fontScale="92500" lnSpcReduction="20000"/>
          </a:bodyPr>
          <a:lstStyle/>
          <a:p>
            <a:endParaRPr lang="en-GB"/>
          </a:p>
        </p:txBody>
      </p:sp>
      <p:pic>
        <p:nvPicPr>
          <p:cNvPr id="5" name="Picture 4" descr="A map of scotland with white text">
            <a:extLst>
              <a:ext uri="{FF2B5EF4-FFF2-40B4-BE49-F238E27FC236}">
                <a16:creationId xmlns:a16="http://schemas.microsoft.com/office/drawing/2014/main" id="{1B7722BD-9DE5-4ACF-9B6B-6F291F6EC7E0}"/>
              </a:ext>
            </a:extLst>
          </p:cNvPr>
          <p:cNvPicPr>
            <a:picLocks noChangeAspect="1"/>
          </p:cNvPicPr>
          <p:nvPr/>
        </p:nvPicPr>
        <p:blipFill>
          <a:blip r:embed="rId2"/>
          <a:stretch>
            <a:fillRect/>
          </a:stretch>
        </p:blipFill>
        <p:spPr>
          <a:xfrm>
            <a:off x="2947509" y="208539"/>
            <a:ext cx="3248982" cy="4505255"/>
          </a:xfrm>
          <a:prstGeom prst="rect">
            <a:avLst/>
          </a:prstGeom>
        </p:spPr>
      </p:pic>
      <p:sp>
        <p:nvSpPr>
          <p:cNvPr id="6" name="Title 5">
            <a:extLst>
              <a:ext uri="{FF2B5EF4-FFF2-40B4-BE49-F238E27FC236}">
                <a16:creationId xmlns:a16="http://schemas.microsoft.com/office/drawing/2014/main" id="{BB99AC0A-21FC-A780-F89B-6FFD336588EB}"/>
              </a:ext>
            </a:extLst>
          </p:cNvPr>
          <p:cNvSpPr>
            <a:spLocks noGrp="1"/>
          </p:cNvSpPr>
          <p:nvPr>
            <p:ph type="title" idx="4294967295"/>
          </p:nvPr>
        </p:nvSpPr>
        <p:spPr>
          <a:xfrm>
            <a:off x="457200" y="-857250"/>
            <a:ext cx="8229600" cy="857250"/>
          </a:xfrm>
        </p:spPr>
        <p:txBody>
          <a:bodyPr vert="horz" lIns="91440" tIns="45720" rIns="91440" bIns="45720" rtlCol="0" anchor="b">
            <a:normAutofit/>
          </a:bodyPr>
          <a:lstStyle/>
          <a:p>
            <a:r>
              <a:rPr lang="en-GB" dirty="0"/>
              <a:t>Map of Scotland</a:t>
            </a:r>
          </a:p>
        </p:txBody>
      </p:sp>
    </p:spTree>
    <p:extLst>
      <p:ext uri="{BB962C8B-B14F-4D97-AF65-F5344CB8AC3E}">
        <p14:creationId xmlns:p14="http://schemas.microsoft.com/office/powerpoint/2010/main" val="25125012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765222" y="1227535"/>
            <a:ext cx="7252238" cy="3607822"/>
          </a:xfrm>
        </p:spPr>
        <p:txBody>
          <a:bodyPr>
            <a:noAutofit/>
          </a:bodyPr>
          <a:lstStyle/>
          <a:p>
            <a:pPr marL="180000" indent="-180000" fontAlgn="base"/>
            <a:r>
              <a:rPr lang="en-GB" sz="2000" i="1" dirty="0">
                <a:latin typeface="+mn-lt"/>
              </a:rPr>
              <a:t>Mental Health in Scotland: A Guide to delivering evidence-based Psychological Therapies in Scotland – The Matrix, 2011</a:t>
            </a:r>
            <a:r>
              <a:rPr lang="en-GB" sz="2000" dirty="0">
                <a:latin typeface="+mn-lt"/>
              </a:rPr>
              <a:t> (NHS Education for Scotland and The Scottish Government, 2011 and 2015).  IAPT and implementation of ‘matched stepped care’ model</a:t>
            </a:r>
            <a:r>
              <a:rPr lang="en-US" sz="2000" dirty="0">
                <a:latin typeface="+mn-lt"/>
              </a:rPr>
              <a:t>​</a:t>
            </a:r>
          </a:p>
          <a:p>
            <a:pPr marL="180000" indent="-180000" fontAlgn="base"/>
            <a:r>
              <a:rPr lang="en-GB" sz="2000" dirty="0">
                <a:latin typeface="+mn-lt"/>
              </a:rPr>
              <a:t>Mental Health Strategy for Scotland 2017 – 2027 – a 10 year vision (Scottish Government)</a:t>
            </a:r>
            <a:r>
              <a:rPr lang="en-US" sz="2000" dirty="0">
                <a:latin typeface="+mn-lt"/>
              </a:rPr>
              <a:t>​</a:t>
            </a:r>
          </a:p>
          <a:p>
            <a:pPr marL="180000" indent="-180000" fontAlgn="base"/>
            <a:r>
              <a:rPr lang="en-GB" sz="2000" i="1" dirty="0">
                <a:latin typeface="+mn-lt"/>
              </a:rPr>
              <a:t>Rights, Relationships and Recovery: Refreshed: The Report of the National Review of Mental Health Nursing in Scotland action plan </a:t>
            </a:r>
            <a:r>
              <a:rPr lang="en-GB" sz="2000" dirty="0">
                <a:latin typeface="+mn-lt"/>
              </a:rPr>
              <a:t>(The Scottish Government, 2010)</a:t>
            </a:r>
            <a:r>
              <a:rPr lang="en-US" sz="2000" dirty="0">
                <a:latin typeface="+mn-lt"/>
              </a:rPr>
              <a:t>​</a:t>
            </a:r>
          </a:p>
          <a:p>
            <a:pPr marL="180000" indent="-180000" fontAlgn="base"/>
            <a:r>
              <a:rPr lang="en-GB" sz="2000" i="1" dirty="0">
                <a:latin typeface="+mn-lt"/>
              </a:rPr>
              <a:t>Realising Potential </a:t>
            </a:r>
            <a:r>
              <a:rPr lang="en-GB" sz="2000" dirty="0">
                <a:latin typeface="+mn-lt"/>
              </a:rPr>
              <a:t>(The Scottish Government, 2010)</a:t>
            </a:r>
            <a:r>
              <a:rPr lang="en-GB" sz="2000" i="1" dirty="0">
                <a:latin typeface="+mn-lt"/>
              </a:rPr>
              <a:t> </a:t>
            </a:r>
            <a:endParaRPr lang="en-US" sz="2000" dirty="0">
              <a:latin typeface="+mn-lt"/>
            </a:endParaRPr>
          </a:p>
          <a:p>
            <a:endParaRPr lang="en-US" sz="2100" dirty="0"/>
          </a:p>
        </p:txBody>
      </p:sp>
      <p:sp>
        <p:nvSpPr>
          <p:cNvPr id="3" name="Text Placeholder 2"/>
          <p:cNvSpPr>
            <a:spLocks noGrp="1"/>
          </p:cNvSpPr>
          <p:nvPr>
            <p:ph type="title" idx="4294967295"/>
          </p:nvPr>
        </p:nvSpPr>
        <p:spPr>
          <a:xfrm>
            <a:off x="765175" y="708025"/>
            <a:ext cx="7251700" cy="51911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2600" b="1" i="0" u="none" strike="noStrike" kern="1200" cap="none" spc="0" normalizeH="0" baseline="0" noProof="0" dirty="0">
                <a:ln>
                  <a:noFill/>
                </a:ln>
                <a:solidFill>
                  <a:srgbClr val="17375E"/>
                </a:solidFill>
                <a:effectLst/>
                <a:uLnTx/>
                <a:uFillTx/>
                <a:latin typeface="+mn-lt"/>
                <a:ea typeface="+mn-ea"/>
                <a:cs typeface="Source Sans Pro"/>
              </a:rPr>
              <a:t>Key Drivers</a:t>
            </a:r>
          </a:p>
        </p:txBody>
      </p:sp>
      <p:pic>
        <p:nvPicPr>
          <p:cNvPr id="4" name="Picture 3" descr="A black and blue text for 70 years NHS">
            <a:extLst>
              <a:ext uri="{FF2B5EF4-FFF2-40B4-BE49-F238E27FC236}">
                <a16:creationId xmlns:a16="http://schemas.microsoft.com/office/drawing/2014/main" id="{F6546334-8BBD-4497-A7CC-2151D0084C6F}"/>
              </a:ext>
            </a:extLst>
          </p:cNvPr>
          <p:cNvPicPr>
            <a:picLocks noChangeAspect="1"/>
          </p:cNvPicPr>
          <p:nvPr/>
        </p:nvPicPr>
        <p:blipFill rotWithShape="1">
          <a:blip r:embed="rId3"/>
          <a:srcRect l="50545"/>
          <a:stretch/>
        </p:blipFill>
        <p:spPr>
          <a:xfrm>
            <a:off x="7873253" y="3592589"/>
            <a:ext cx="1270747" cy="1242768"/>
          </a:xfrm>
          <a:prstGeom prst="rect">
            <a:avLst/>
          </a:prstGeom>
        </p:spPr>
      </p:pic>
    </p:spTree>
    <p:extLst>
      <p:ext uri="{BB962C8B-B14F-4D97-AF65-F5344CB8AC3E}">
        <p14:creationId xmlns:p14="http://schemas.microsoft.com/office/powerpoint/2010/main" val="17615757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id:image001.png@01D52764.41DB1F70">
            <a:extLst>
              <a:ext uri="{FF2B5EF4-FFF2-40B4-BE49-F238E27FC236}">
                <a16:creationId xmlns:a16="http://schemas.microsoft.com/office/drawing/2014/main" id="{4C5A727F-F602-4854-921D-94C1C48123A1}"/>
              </a:ext>
            </a:extLst>
          </p:cNvPr>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5216441" y="463711"/>
            <a:ext cx="2779982" cy="1947929"/>
          </a:xfrm>
          <a:prstGeom prst="rect">
            <a:avLst/>
          </a:prstGeom>
          <a:noFill/>
          <a:ln>
            <a:noFill/>
          </a:ln>
        </p:spPr>
      </p:pic>
      <p:pic>
        <p:nvPicPr>
          <p:cNvPr id="5" name="Picture 4" descr="A table for anger related aggression">
            <a:extLst>
              <a:ext uri="{FF2B5EF4-FFF2-40B4-BE49-F238E27FC236}">
                <a16:creationId xmlns:a16="http://schemas.microsoft.com/office/drawing/2014/main" id="{CD3D2BA8-792C-4D9A-AA17-40B09B49766E}"/>
              </a:ext>
            </a:extLst>
          </p:cNvPr>
          <p:cNvPicPr/>
          <p:nvPr/>
        </p:nvPicPr>
        <p:blipFill rotWithShape="1">
          <a:blip r:embed="rId5"/>
          <a:srcRect l="21255" t="21250" r="20188" b="37850"/>
          <a:stretch/>
        </p:blipFill>
        <p:spPr bwMode="auto">
          <a:xfrm>
            <a:off x="374073" y="2433585"/>
            <a:ext cx="5193497" cy="2399386"/>
          </a:xfrm>
          <a:prstGeom prst="rect">
            <a:avLst/>
          </a:prstGeom>
          <a:ln>
            <a:noFill/>
          </a:ln>
          <a:extLst>
            <a:ext uri="{53640926-AAD7-44d8-BBD7-CCE9431645EC}">
              <a14:shadowObscured xmlns:a14="http://schemas.microsoft.com/office/drawing/2010/main" xmlns=""/>
            </a:ext>
          </a:extLst>
        </p:spPr>
      </p:pic>
      <p:sp>
        <p:nvSpPr>
          <p:cNvPr id="2" name="Title 1">
            <a:extLst>
              <a:ext uri="{FF2B5EF4-FFF2-40B4-BE49-F238E27FC236}">
                <a16:creationId xmlns:a16="http://schemas.microsoft.com/office/drawing/2014/main" id="{A11342A5-0777-DDAB-55EC-3EB2D7D84AB0}"/>
              </a:ext>
            </a:extLst>
          </p:cNvPr>
          <p:cNvSpPr>
            <a:spLocks noGrp="1"/>
          </p:cNvSpPr>
          <p:nvPr>
            <p:ph type="title" idx="4294967295"/>
          </p:nvPr>
        </p:nvSpPr>
        <p:spPr>
          <a:xfrm>
            <a:off x="457200" y="-857250"/>
            <a:ext cx="8229600" cy="857250"/>
          </a:xfrm>
        </p:spPr>
        <p:txBody>
          <a:bodyPr vert="horz" lIns="91440" tIns="45720" rIns="91440" bIns="45720" rtlCol="0" anchor="b">
            <a:normAutofit/>
          </a:bodyPr>
          <a:lstStyle/>
          <a:p>
            <a:r>
              <a:rPr lang="en-GB" dirty="0"/>
              <a:t>Anger Related Aggression</a:t>
            </a:r>
          </a:p>
        </p:txBody>
      </p:sp>
    </p:spTree>
    <p:extLst>
      <p:ext uri="{BB962C8B-B14F-4D97-AF65-F5344CB8AC3E}">
        <p14:creationId xmlns:p14="http://schemas.microsoft.com/office/powerpoint/2010/main" val="30874309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C183D7F6-B498-43B3-948B-1728B52AA6E4}">
                <adec:decorative xmlns:adec="http://schemas.microsoft.com/office/drawing/2017/decorative" val="1"/>
              </a:ext>
            </a:extLst>
          </p:cNvPr>
          <p:cNvSpPr>
            <a:spLocks noGrp="1"/>
          </p:cNvSpPr>
          <p:nvPr>
            <p:ph type="body" sz="quarter" idx="10"/>
          </p:nvPr>
        </p:nvSpPr>
        <p:spPr>
          <a:xfrm>
            <a:off x="765222" y="1349098"/>
            <a:ext cx="7108031" cy="3364696"/>
          </a:xfrm>
        </p:spPr>
        <p:txBody>
          <a:bodyPr>
            <a:normAutofit/>
          </a:bodyPr>
          <a:lstStyle/>
          <a:p>
            <a:pPr marL="0" indent="0" algn="just">
              <a:buFontTx/>
              <a:buAutoNum type="arabicPeriod"/>
            </a:pPr>
            <a:endParaRPr lang="en-GB" altLang="en-US" dirty="0">
              <a:latin typeface="+mn-lt"/>
            </a:endParaRPr>
          </a:p>
          <a:p>
            <a:pPr marL="0" indent="0">
              <a:buNone/>
            </a:pPr>
            <a:endParaRPr lang="en-US" dirty="0">
              <a:latin typeface="+mn-lt"/>
            </a:endParaRPr>
          </a:p>
        </p:txBody>
      </p:sp>
      <p:sp>
        <p:nvSpPr>
          <p:cNvPr id="3" name="Text Placeholder 2"/>
          <p:cNvSpPr>
            <a:spLocks noGrp="1"/>
          </p:cNvSpPr>
          <p:nvPr>
            <p:ph type="title" idx="4294967295"/>
          </p:nvPr>
        </p:nvSpPr>
        <p:spPr>
          <a:xfrm>
            <a:off x="957263" y="598488"/>
            <a:ext cx="7229475" cy="5191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2600" b="1" i="0" u="none" strike="noStrike" kern="1200" cap="none" spc="0" normalizeH="0" baseline="0" noProof="0" dirty="0">
                <a:ln>
                  <a:noFill/>
                </a:ln>
                <a:solidFill>
                  <a:srgbClr val="17375E"/>
                </a:solidFill>
                <a:effectLst/>
                <a:uLnTx/>
                <a:uFillTx/>
                <a:latin typeface="+mn-lt"/>
                <a:ea typeface="+mn-ea"/>
                <a:cs typeface="Source Sans Pro"/>
              </a:rPr>
              <a:t>Match Stepped Care Model</a:t>
            </a:r>
          </a:p>
        </p:txBody>
      </p:sp>
      <p:pic>
        <p:nvPicPr>
          <p:cNvPr id="4" name="Picture 3" descr="A black and blue text for 70 years NHS">
            <a:extLst>
              <a:ext uri="{FF2B5EF4-FFF2-40B4-BE49-F238E27FC236}">
                <a16:creationId xmlns:a16="http://schemas.microsoft.com/office/drawing/2014/main" id="{F6546334-8BBD-4497-A7CC-2151D0084C6F}"/>
              </a:ext>
            </a:extLst>
          </p:cNvPr>
          <p:cNvPicPr>
            <a:picLocks noChangeAspect="1"/>
          </p:cNvPicPr>
          <p:nvPr/>
        </p:nvPicPr>
        <p:blipFill rotWithShape="1">
          <a:blip r:embed="rId3"/>
          <a:srcRect l="50545"/>
          <a:stretch/>
        </p:blipFill>
        <p:spPr>
          <a:xfrm>
            <a:off x="7873253" y="3592589"/>
            <a:ext cx="1270747" cy="1242768"/>
          </a:xfrm>
          <a:prstGeom prst="rect">
            <a:avLst/>
          </a:prstGeom>
        </p:spPr>
      </p:pic>
      <p:pic>
        <p:nvPicPr>
          <p:cNvPr id="9" name="Picture 8" descr="C:\Users\SarahW\AppData\Local\Microsoft\Windows\Temporary Internet Files\Content.MSO\AB680B41.tmp">
            <a:extLst>
              <a:ext uri="{FF2B5EF4-FFF2-40B4-BE49-F238E27FC236}">
                <a16:creationId xmlns:a16="http://schemas.microsoft.com/office/drawing/2014/main" id="{B5FE904A-2C2F-44D0-97E2-62E0C11AD7A6}"/>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480219" y="1103176"/>
            <a:ext cx="6183561" cy="3364696"/>
          </a:xfrm>
          <a:prstGeom prst="rect">
            <a:avLst/>
          </a:prstGeom>
          <a:noFill/>
          <a:ln>
            <a:noFill/>
          </a:ln>
        </p:spPr>
      </p:pic>
    </p:spTree>
    <p:extLst>
      <p:ext uri="{BB962C8B-B14F-4D97-AF65-F5344CB8AC3E}">
        <p14:creationId xmlns:p14="http://schemas.microsoft.com/office/powerpoint/2010/main" val="9303779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EDAB74F-FAB3-4B27-BC80-FD176E43A1BD}"/>
              </a:ext>
            </a:extLst>
          </p:cNvPr>
          <p:cNvSpPr>
            <a:spLocks noGrp="1"/>
          </p:cNvSpPr>
          <p:nvPr>
            <p:ph type="body" sz="quarter" idx="10"/>
          </p:nvPr>
        </p:nvSpPr>
        <p:spPr>
          <a:xfrm>
            <a:off x="765221" y="1349098"/>
            <a:ext cx="7684786" cy="3364696"/>
          </a:xfrm>
        </p:spPr>
        <p:txBody>
          <a:bodyPr>
            <a:noAutofit/>
          </a:bodyPr>
          <a:lstStyle/>
          <a:p>
            <a:pPr lvl="0"/>
            <a:r>
              <a:rPr lang="en-GB" sz="1300" b="1" dirty="0">
                <a:latin typeface="+mn-lt"/>
              </a:rPr>
              <a:t>‘</a:t>
            </a:r>
            <a:r>
              <a:rPr lang="en-GB" sz="1300" b="1" i="1" dirty="0">
                <a:latin typeface="+mn-lt"/>
              </a:rPr>
              <a:t>On the Road to Recovery’ </a:t>
            </a:r>
            <a:r>
              <a:rPr lang="en-GB" sz="1300" b="1" dirty="0">
                <a:latin typeface="+mn-lt"/>
              </a:rPr>
              <a:t>(LI), </a:t>
            </a:r>
            <a:r>
              <a:rPr lang="en-GB" sz="1300" dirty="0">
                <a:latin typeface="+mn-lt"/>
              </a:rPr>
              <a:t>which comprises two distinct modules covering psychoeducation, basic coping skills and coping skills enhancement; </a:t>
            </a:r>
            <a:r>
              <a:rPr lang="en-GB" sz="1300" i="1" dirty="0">
                <a:latin typeface="+mn-lt"/>
              </a:rPr>
              <a:t>‘</a:t>
            </a:r>
            <a:r>
              <a:rPr lang="en-GB" sz="1300" b="1" i="1" dirty="0">
                <a:latin typeface="+mn-lt"/>
              </a:rPr>
              <a:t>Knowing Me’ </a:t>
            </a:r>
            <a:r>
              <a:rPr lang="en-GB" sz="1300" b="1" dirty="0">
                <a:latin typeface="+mn-lt"/>
              </a:rPr>
              <a:t>(LI), </a:t>
            </a:r>
            <a:r>
              <a:rPr lang="en-GB" sz="1300" dirty="0">
                <a:latin typeface="+mn-lt"/>
              </a:rPr>
              <a:t>which focuses on the development of self-awareness and self-formulation skills.</a:t>
            </a:r>
          </a:p>
          <a:p>
            <a:pPr lvl="0"/>
            <a:r>
              <a:rPr lang="en-GB" sz="1300" b="1" i="1" dirty="0">
                <a:latin typeface="+mn-lt"/>
              </a:rPr>
              <a:t>‘Making Healthy Changes’ </a:t>
            </a:r>
            <a:r>
              <a:rPr lang="en-GB" sz="1300" b="1" dirty="0">
                <a:latin typeface="+mn-lt"/>
              </a:rPr>
              <a:t>(LI), </a:t>
            </a:r>
            <a:r>
              <a:rPr lang="en-GB" sz="1300" dirty="0">
                <a:latin typeface="+mn-lt"/>
              </a:rPr>
              <a:t>which covers underlying needs related to substance misuse/other unhealthy lifestyle choices, motivation and engagement difficulties</a:t>
            </a:r>
          </a:p>
          <a:p>
            <a:pPr lvl="0"/>
            <a:r>
              <a:rPr lang="en-GB" sz="1300" i="1" dirty="0">
                <a:latin typeface="+mn-lt"/>
              </a:rPr>
              <a:t>‘</a:t>
            </a:r>
            <a:r>
              <a:rPr lang="en-GB" sz="1300" b="1" i="1" dirty="0">
                <a:latin typeface="+mn-lt"/>
              </a:rPr>
              <a:t>Planning for the Future’ </a:t>
            </a:r>
            <a:r>
              <a:rPr lang="en-GB" sz="1300" b="1" dirty="0">
                <a:latin typeface="+mn-lt"/>
              </a:rPr>
              <a:t>(HI</a:t>
            </a:r>
            <a:r>
              <a:rPr lang="en-GB" sz="1300" b="1" i="1" dirty="0">
                <a:latin typeface="+mn-lt"/>
              </a:rPr>
              <a:t>),</a:t>
            </a:r>
            <a:r>
              <a:rPr lang="en-GB" sz="1300" b="1" dirty="0">
                <a:latin typeface="+mn-lt"/>
              </a:rPr>
              <a:t> </a:t>
            </a:r>
            <a:r>
              <a:rPr lang="en-GB" sz="1300" dirty="0">
                <a:latin typeface="+mn-lt"/>
              </a:rPr>
              <a:t>which focuses on the </a:t>
            </a:r>
            <a:r>
              <a:rPr lang="en-GB" sz="1300" i="1" dirty="0">
                <a:latin typeface="+mn-lt"/>
              </a:rPr>
              <a:t>consolidation </a:t>
            </a:r>
            <a:r>
              <a:rPr lang="en-GB" sz="1300" dirty="0">
                <a:latin typeface="+mn-lt"/>
              </a:rPr>
              <a:t>of </a:t>
            </a:r>
            <a:r>
              <a:rPr lang="en-GB" sz="1300" i="1" dirty="0">
                <a:latin typeface="+mn-lt"/>
              </a:rPr>
              <a:t>kno</a:t>
            </a:r>
            <a:r>
              <a:rPr lang="en-GB" sz="1300" dirty="0">
                <a:latin typeface="+mn-lt"/>
              </a:rPr>
              <a:t>wledge and skills gained during participation in cumulative psychological interventions, as well as covering relapse prevention skills.</a:t>
            </a:r>
          </a:p>
          <a:p>
            <a:pPr lvl="0"/>
            <a:r>
              <a:rPr lang="en-GB" sz="1300" b="1" dirty="0">
                <a:latin typeface="+mn-lt"/>
              </a:rPr>
              <a:t>‘</a:t>
            </a:r>
            <a:r>
              <a:rPr lang="en-GB" sz="1300" b="1" i="1" dirty="0">
                <a:latin typeface="+mn-lt"/>
              </a:rPr>
              <a:t>Connections’ </a:t>
            </a:r>
            <a:r>
              <a:rPr lang="en-GB" sz="1300" b="1" dirty="0">
                <a:latin typeface="+mn-lt"/>
              </a:rPr>
              <a:t>(HI)</a:t>
            </a:r>
            <a:r>
              <a:rPr lang="en-GB" sz="1300" b="1" i="1" dirty="0">
                <a:latin typeface="+mn-lt"/>
              </a:rPr>
              <a:t>, </a:t>
            </a:r>
            <a:r>
              <a:rPr lang="en-GB" sz="1300" dirty="0">
                <a:latin typeface="+mn-lt"/>
              </a:rPr>
              <a:t>which focuses on the development of relationship and social skills.  In the coming year, the group plan to focus on completing a ‘</a:t>
            </a:r>
            <a:r>
              <a:rPr lang="en-GB" sz="1300" i="1" dirty="0">
                <a:latin typeface="+mn-lt"/>
              </a:rPr>
              <a:t>Problem-solving’</a:t>
            </a:r>
            <a:r>
              <a:rPr lang="en-GB" sz="1300" dirty="0">
                <a:latin typeface="+mn-lt"/>
              </a:rPr>
              <a:t> HI protocol which is supported by resources from the SoFMH and NHS NES.</a:t>
            </a:r>
          </a:p>
          <a:p>
            <a:pPr lvl="0"/>
            <a:r>
              <a:rPr lang="en-GB" sz="1300" dirty="0">
                <a:latin typeface="+mn-lt"/>
              </a:rPr>
              <a:t>In addition, two </a:t>
            </a:r>
            <a:r>
              <a:rPr lang="en-GB" sz="1300" b="1" dirty="0">
                <a:latin typeface="+mn-lt"/>
              </a:rPr>
              <a:t>E Learning modules </a:t>
            </a:r>
            <a:r>
              <a:rPr lang="en-GB" sz="1300" dirty="0">
                <a:latin typeface="+mn-lt"/>
              </a:rPr>
              <a:t>have been developed as part of the work of the group &amp; NES:</a:t>
            </a:r>
          </a:p>
          <a:p>
            <a:pPr lvl="0"/>
            <a:r>
              <a:rPr lang="en-GB" sz="1300" i="1" dirty="0">
                <a:latin typeface="+mn-lt"/>
              </a:rPr>
              <a:t>‘See, Think, Act’,</a:t>
            </a:r>
            <a:r>
              <a:rPr lang="en-GB" sz="1300" dirty="0">
                <a:latin typeface="+mn-lt"/>
              </a:rPr>
              <a:t> which focuses on development of knowledge and skills related to relational security</a:t>
            </a:r>
          </a:p>
          <a:p>
            <a:pPr lvl="0"/>
            <a:r>
              <a:rPr lang="en-GB" sz="1300" dirty="0">
                <a:latin typeface="+mn-lt"/>
              </a:rPr>
              <a:t>‘</a:t>
            </a:r>
            <a:r>
              <a:rPr lang="en-GB" sz="1300" i="1" dirty="0">
                <a:latin typeface="+mn-lt"/>
              </a:rPr>
              <a:t>Working with Offenders with Personality Disorder’</a:t>
            </a:r>
            <a:r>
              <a:rPr lang="en-GB" sz="1300" dirty="0">
                <a:latin typeface="+mn-lt"/>
              </a:rPr>
              <a:t>, which provides information about personality disorder, practical advice on how to manage people with this condition, and increases staff confidence in applying psychological principles to help improve the management of personality disordered offenders</a:t>
            </a:r>
          </a:p>
        </p:txBody>
      </p:sp>
      <p:sp>
        <p:nvSpPr>
          <p:cNvPr id="3" name="Text Placeholder 2">
            <a:extLst>
              <a:ext uri="{FF2B5EF4-FFF2-40B4-BE49-F238E27FC236}">
                <a16:creationId xmlns:a16="http://schemas.microsoft.com/office/drawing/2014/main" id="{5C5E30E7-9F5F-4EE1-90BC-9DD137DE5AAC}"/>
              </a:ext>
            </a:extLst>
          </p:cNvPr>
          <p:cNvSpPr>
            <a:spLocks noGrp="1"/>
          </p:cNvSpPr>
          <p:nvPr>
            <p:ph type="title" idx="4294967295"/>
          </p:nvPr>
        </p:nvSpPr>
        <p:spPr>
          <a:xfrm>
            <a:off x="974725" y="708025"/>
            <a:ext cx="7265988" cy="51911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GB" sz="2600" b="1" i="0" u="none" strike="noStrike" kern="1200" cap="none" spc="0" normalizeH="0" baseline="0" noProof="0" dirty="0">
                <a:ln>
                  <a:noFill/>
                </a:ln>
                <a:solidFill>
                  <a:srgbClr val="17375E"/>
                </a:solidFill>
                <a:effectLst/>
                <a:uLnTx/>
                <a:uFillTx/>
                <a:latin typeface="+mn-lt"/>
                <a:ea typeface="+mn-ea"/>
                <a:cs typeface="Source Sans Pro"/>
              </a:rPr>
              <a:t>Forensic Matrix Group Protocols </a:t>
            </a:r>
          </a:p>
        </p:txBody>
      </p:sp>
    </p:spTree>
    <p:extLst>
      <p:ext uri="{BB962C8B-B14F-4D97-AF65-F5344CB8AC3E}">
        <p14:creationId xmlns:p14="http://schemas.microsoft.com/office/powerpoint/2010/main" val="32816662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32CF4A9-B309-41FB-8FD2-0899B9CF99A7}"/>
              </a:ext>
            </a:extLst>
          </p:cNvPr>
          <p:cNvSpPr>
            <a:spLocks noGrp="1"/>
          </p:cNvSpPr>
          <p:nvPr>
            <p:ph type="body" sz="quarter" idx="10"/>
          </p:nvPr>
        </p:nvSpPr>
        <p:spPr/>
        <p:txBody>
          <a:bodyPr>
            <a:normAutofit/>
          </a:bodyPr>
          <a:lstStyle/>
          <a:p>
            <a:r>
              <a:rPr lang="en-GB" sz="2100" dirty="0">
                <a:latin typeface="+mn-lt"/>
              </a:rPr>
              <a:t>Forensic Matrix- Evidenced based guide to psychological therapy</a:t>
            </a:r>
          </a:p>
          <a:p>
            <a:endParaRPr lang="en-GB" sz="2100" dirty="0">
              <a:latin typeface="+mn-lt"/>
            </a:endParaRPr>
          </a:p>
          <a:p>
            <a:r>
              <a:rPr lang="en-GB" sz="2100" dirty="0">
                <a:latin typeface="+mn-lt"/>
              </a:rPr>
              <a:t>Matrix Protocols- peer reviewed, formulation driven &amp; based on </a:t>
            </a:r>
            <a:r>
              <a:rPr lang="en-GB" sz="2100" b="1" dirty="0">
                <a:latin typeface="+mn-lt"/>
              </a:rPr>
              <a:t>underlying need</a:t>
            </a:r>
          </a:p>
          <a:p>
            <a:endParaRPr lang="en-GB" sz="2100" dirty="0">
              <a:latin typeface="+mn-lt"/>
            </a:endParaRPr>
          </a:p>
          <a:p>
            <a:r>
              <a:rPr lang="en-GB" sz="2100" dirty="0">
                <a:latin typeface="+mn-lt"/>
              </a:rPr>
              <a:t>Training devised so staff can deliver protocols and a greater number of patients can access PT’s </a:t>
            </a:r>
          </a:p>
          <a:p>
            <a:endParaRPr lang="en-GB" sz="2100" dirty="0">
              <a:latin typeface="+mn-lt"/>
            </a:endParaRPr>
          </a:p>
          <a:p>
            <a:r>
              <a:rPr lang="en-GB" sz="2100" dirty="0">
                <a:latin typeface="+mn-lt"/>
              </a:rPr>
              <a:t>All protocols have concurrent evaluation strategy in each service</a:t>
            </a:r>
          </a:p>
        </p:txBody>
      </p:sp>
      <p:sp>
        <p:nvSpPr>
          <p:cNvPr id="3" name="Text Placeholder 2">
            <a:extLst>
              <a:ext uri="{FF2B5EF4-FFF2-40B4-BE49-F238E27FC236}">
                <a16:creationId xmlns:a16="http://schemas.microsoft.com/office/drawing/2014/main" id="{C88F2443-45B2-4714-A4F9-3A004D5AA78E}"/>
              </a:ext>
            </a:extLst>
          </p:cNvPr>
          <p:cNvSpPr>
            <a:spLocks noGrp="1"/>
          </p:cNvSpPr>
          <p:nvPr>
            <p:ph type="title" idx="4294967295"/>
          </p:nvPr>
        </p:nvSpPr>
        <p:spPr>
          <a:xfrm>
            <a:off x="765175" y="569913"/>
            <a:ext cx="7685088" cy="5191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GB" sz="2600" b="1" i="0" u="none" strike="noStrike" kern="1200" cap="none" spc="0" normalizeH="0" baseline="0" noProof="0" dirty="0">
                <a:ln>
                  <a:noFill/>
                </a:ln>
                <a:solidFill>
                  <a:srgbClr val="17375E"/>
                </a:solidFill>
                <a:effectLst/>
                <a:uLnTx/>
                <a:uFillTx/>
                <a:latin typeface="+mn-lt"/>
                <a:ea typeface="+mn-ea"/>
                <a:cs typeface="Source Sans Pro"/>
              </a:rPr>
              <a:t>Following Match-Stepped Care Model:</a:t>
            </a:r>
          </a:p>
        </p:txBody>
      </p:sp>
    </p:spTree>
    <p:extLst>
      <p:ext uri="{BB962C8B-B14F-4D97-AF65-F5344CB8AC3E}">
        <p14:creationId xmlns:p14="http://schemas.microsoft.com/office/powerpoint/2010/main" val="6809163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2">
            <a:extLst>
              <a:ext uri="{FF2B5EF4-FFF2-40B4-BE49-F238E27FC236}">
                <a16:creationId xmlns:a16="http://schemas.microsoft.com/office/drawing/2014/main" id="{B9AF65D0-5654-4A1A-B488-D7C82C53F28A}"/>
              </a:ext>
            </a:extLst>
          </p:cNvPr>
          <p:cNvSpPr>
            <a:spLocks noGrp="1" noChangeArrowheads="1"/>
          </p:cNvSpPr>
          <p:nvPr>
            <p:ph type="title" idx="4294967295"/>
          </p:nvPr>
        </p:nvSpPr>
        <p:spPr bwMode="auto">
          <a:xfrm>
            <a:off x="1314450" y="399593"/>
            <a:ext cx="6515100" cy="342900"/>
          </a:xfrm>
          <a:prstGeom prst="roundRect">
            <a:avLst>
              <a:gd name="adj" fmla="val 16667"/>
            </a:avLst>
          </a:prstGeom>
          <a:solidFill>
            <a:srgbClr val="222268"/>
          </a:solidFill>
          <a:ln w="3175">
            <a:solidFill>
              <a:srgbClr val="7F7F7F"/>
            </a:solidFill>
            <a:prstDash/>
            <a:round/>
            <a:headEnd/>
            <a:tailEnd/>
          </a:ln>
          <a:effectLst>
            <a:outerShdw blurRad="50800" dist="38100" dir="2700000" algn="tl" rotWithShape="0">
              <a:srgbClr val="000000">
                <a:alpha val="39999"/>
              </a:srgb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2600" b="1" i="0" u="none" strike="noStrike" kern="1200" cap="none" spc="0" normalizeH="0" baseline="0" noProof="0" dirty="0">
                <a:ln>
                  <a:noFill/>
                </a:ln>
                <a:solidFill>
                  <a:srgbClr val="FFFFFF"/>
                </a:solidFill>
                <a:effectLst/>
                <a:uLnTx/>
                <a:uFillTx/>
                <a:latin typeface="+mn-lt"/>
                <a:ea typeface="ＭＳ Ｐゴシック" charset="0"/>
                <a:cs typeface="Arial" panose="020B0604020202020204" pitchFamily="34" charset="0"/>
              </a:rPr>
              <a:t>Implementation Drivers </a:t>
            </a:r>
            <a:r>
              <a:rPr kumimoji="0" lang="en-US" sz="2600" b="1" i="0" u="none" strike="noStrike" kern="1200" cap="none" spc="0" normalizeH="0" baseline="0" noProof="0" dirty="0" err="1">
                <a:ln>
                  <a:noFill/>
                </a:ln>
                <a:solidFill>
                  <a:srgbClr val="FFFFFF"/>
                </a:solidFill>
                <a:effectLst/>
                <a:uLnTx/>
                <a:uFillTx/>
                <a:latin typeface="+mn-lt"/>
                <a:ea typeface="ＭＳ Ｐゴシック" charset="0"/>
                <a:cs typeface="Arial" panose="020B0604020202020204" pitchFamily="34" charset="0"/>
              </a:rPr>
              <a:t>Fixen</a:t>
            </a:r>
            <a:r>
              <a:rPr kumimoji="0" lang="en-US" sz="2600" b="1" i="0" u="none" strike="noStrike" kern="1200" cap="none" spc="0" normalizeH="0" baseline="0" noProof="0" dirty="0">
                <a:ln>
                  <a:noFill/>
                </a:ln>
                <a:solidFill>
                  <a:srgbClr val="FFFFFF"/>
                </a:solidFill>
                <a:effectLst/>
                <a:uLnTx/>
                <a:uFillTx/>
                <a:latin typeface="+mn-lt"/>
                <a:ea typeface="ＭＳ Ｐゴシック" charset="0"/>
                <a:cs typeface="Arial" panose="020B0604020202020204" pitchFamily="34" charset="0"/>
              </a:rPr>
              <a:t> et al 2005</a:t>
            </a:r>
          </a:p>
        </p:txBody>
      </p:sp>
      <p:grpSp>
        <p:nvGrpSpPr>
          <p:cNvPr id="7" name="Group 5" descr="Triangle for Implementation Drivers">
            <a:extLst>
              <a:ext uri="{FF2B5EF4-FFF2-40B4-BE49-F238E27FC236}">
                <a16:creationId xmlns:a16="http://schemas.microsoft.com/office/drawing/2014/main" id="{3FD816F6-42E9-4FCF-A850-9F5AB81F6AE4}"/>
              </a:ext>
            </a:extLst>
          </p:cNvPr>
          <p:cNvGrpSpPr>
            <a:grpSpLocks/>
          </p:cNvGrpSpPr>
          <p:nvPr/>
        </p:nvGrpSpPr>
        <p:grpSpPr bwMode="auto">
          <a:xfrm>
            <a:off x="1631061" y="857251"/>
            <a:ext cx="5881878" cy="4082698"/>
            <a:chOff x="533400" y="780535"/>
            <a:chExt cx="8199438" cy="5805462"/>
          </a:xfrm>
        </p:grpSpPr>
        <p:sp>
          <p:nvSpPr>
            <p:cNvPr id="8" name="Text Box 10">
              <a:extLst>
                <a:ext uri="{FF2B5EF4-FFF2-40B4-BE49-F238E27FC236}">
                  <a16:creationId xmlns:a16="http://schemas.microsoft.com/office/drawing/2014/main" id="{11566C2D-E7D8-4B1D-90D9-8B290D027646}"/>
                </a:ext>
              </a:extLst>
            </p:cNvPr>
            <p:cNvSpPr txBox="1">
              <a:spLocks noChangeArrowheads="1"/>
            </p:cNvSpPr>
            <p:nvPr/>
          </p:nvSpPr>
          <p:spPr bwMode="auto">
            <a:xfrm>
              <a:off x="2501900" y="1980667"/>
              <a:ext cx="3657600" cy="6770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685800" eaLnBrk="1" fontAlgn="base" hangingPunct="1">
                <a:spcBef>
                  <a:spcPct val="50000"/>
                </a:spcBef>
                <a:spcAft>
                  <a:spcPct val="0"/>
                </a:spcAft>
                <a:defRPr/>
              </a:pPr>
              <a:r>
                <a:rPr lang="en-US" sz="1350" b="1" dirty="0">
                  <a:solidFill>
                    <a:srgbClr val="000000">
                      <a:lumMod val="65000"/>
                      <a:lumOff val="35000"/>
                    </a:srgbClr>
                  </a:solidFill>
                  <a:latin typeface="Arial"/>
                  <a:ea typeface="MS PGothic" pitchFamily="34" charset="-128"/>
                  <a:cs typeface="Arial" charset="0"/>
                </a:rPr>
                <a:t>Performance Assessment </a:t>
              </a:r>
              <a:br>
                <a:rPr lang="en-US" sz="1350" b="1" dirty="0">
                  <a:solidFill>
                    <a:srgbClr val="000000">
                      <a:lumMod val="65000"/>
                      <a:lumOff val="35000"/>
                    </a:srgbClr>
                  </a:solidFill>
                  <a:latin typeface="Arial"/>
                  <a:ea typeface="MS PGothic" pitchFamily="34" charset="-128"/>
                  <a:cs typeface="Arial" charset="0"/>
                </a:rPr>
              </a:br>
              <a:r>
                <a:rPr lang="en-US" sz="1350" b="1" dirty="0">
                  <a:solidFill>
                    <a:srgbClr val="000000">
                      <a:lumMod val="65000"/>
                      <a:lumOff val="35000"/>
                    </a:srgbClr>
                  </a:solidFill>
                  <a:latin typeface="Arial"/>
                  <a:ea typeface="MS PGothic" pitchFamily="34" charset="-128"/>
                  <a:cs typeface="Arial" charset="0"/>
                </a:rPr>
                <a:t>(fidelity) </a:t>
              </a:r>
            </a:p>
          </p:txBody>
        </p:sp>
        <p:sp>
          <p:nvSpPr>
            <p:cNvPr id="9" name="Text Box 11">
              <a:extLst>
                <a:ext uri="{FF2B5EF4-FFF2-40B4-BE49-F238E27FC236}">
                  <a16:creationId xmlns:a16="http://schemas.microsoft.com/office/drawing/2014/main" id="{50AE5ED0-46F4-4D10-8622-6D3DB5672A3D}"/>
                </a:ext>
              </a:extLst>
            </p:cNvPr>
            <p:cNvSpPr txBox="1">
              <a:spLocks noChangeArrowheads="1"/>
            </p:cNvSpPr>
            <p:nvPr/>
          </p:nvSpPr>
          <p:spPr bwMode="auto">
            <a:xfrm>
              <a:off x="1714500" y="2955378"/>
              <a:ext cx="1698625" cy="4001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685800" eaLnBrk="1" fontAlgn="base" hangingPunct="1">
                <a:spcBef>
                  <a:spcPct val="50000"/>
                </a:spcBef>
                <a:spcAft>
                  <a:spcPct val="0"/>
                </a:spcAft>
                <a:defRPr/>
              </a:pPr>
              <a:r>
                <a:rPr lang="en-US" sz="1350" b="1" dirty="0">
                  <a:solidFill>
                    <a:srgbClr val="000000">
                      <a:lumMod val="65000"/>
                      <a:lumOff val="35000"/>
                    </a:srgbClr>
                  </a:solidFill>
                  <a:latin typeface="Arial"/>
                  <a:ea typeface="MS PGothic" pitchFamily="34" charset="-128"/>
                  <a:cs typeface="Arial" charset="0"/>
                </a:rPr>
                <a:t>Coaching</a:t>
              </a:r>
            </a:p>
          </p:txBody>
        </p:sp>
        <p:sp>
          <p:nvSpPr>
            <p:cNvPr id="10" name="Text Box 12">
              <a:extLst>
                <a:ext uri="{FF2B5EF4-FFF2-40B4-BE49-F238E27FC236}">
                  <a16:creationId xmlns:a16="http://schemas.microsoft.com/office/drawing/2014/main" id="{77501CD5-96F9-450B-9E6A-94415F746A72}"/>
                </a:ext>
              </a:extLst>
            </p:cNvPr>
            <p:cNvSpPr txBox="1">
              <a:spLocks noChangeArrowheads="1"/>
            </p:cNvSpPr>
            <p:nvPr/>
          </p:nvSpPr>
          <p:spPr bwMode="auto">
            <a:xfrm>
              <a:off x="1400175" y="3880877"/>
              <a:ext cx="1343025" cy="4001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685800" eaLnBrk="1" fontAlgn="base" hangingPunct="1">
                <a:spcBef>
                  <a:spcPct val="50000"/>
                </a:spcBef>
                <a:spcAft>
                  <a:spcPct val="0"/>
                </a:spcAft>
                <a:defRPr/>
              </a:pPr>
              <a:r>
                <a:rPr lang="en-US" sz="1350" b="1" dirty="0">
                  <a:solidFill>
                    <a:srgbClr val="000000">
                      <a:lumMod val="65000"/>
                      <a:lumOff val="35000"/>
                    </a:srgbClr>
                  </a:solidFill>
                  <a:latin typeface="Arial"/>
                  <a:ea typeface="MS PGothic" pitchFamily="34" charset="-128"/>
                  <a:cs typeface="Arial" charset="0"/>
                </a:rPr>
                <a:t>Training</a:t>
              </a:r>
            </a:p>
          </p:txBody>
        </p:sp>
        <p:sp>
          <p:nvSpPr>
            <p:cNvPr id="11" name="Text Box 13">
              <a:extLst>
                <a:ext uri="{FF2B5EF4-FFF2-40B4-BE49-F238E27FC236}">
                  <a16:creationId xmlns:a16="http://schemas.microsoft.com/office/drawing/2014/main" id="{F9D51282-1C9B-4F89-AE03-C4AD13C5F6AA}"/>
                </a:ext>
              </a:extLst>
            </p:cNvPr>
            <p:cNvSpPr txBox="1">
              <a:spLocks noChangeArrowheads="1"/>
            </p:cNvSpPr>
            <p:nvPr/>
          </p:nvSpPr>
          <p:spPr bwMode="auto">
            <a:xfrm>
              <a:off x="533400" y="4842889"/>
              <a:ext cx="1646239" cy="4001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685800" eaLnBrk="1" fontAlgn="base" hangingPunct="1">
                <a:spcBef>
                  <a:spcPct val="50000"/>
                </a:spcBef>
                <a:spcAft>
                  <a:spcPct val="0"/>
                </a:spcAft>
                <a:defRPr/>
              </a:pPr>
              <a:r>
                <a:rPr lang="en-US" sz="1350" b="1" dirty="0">
                  <a:solidFill>
                    <a:srgbClr val="000000">
                      <a:lumMod val="65000"/>
                      <a:lumOff val="35000"/>
                    </a:srgbClr>
                  </a:solidFill>
                  <a:latin typeface="Arial"/>
                  <a:ea typeface="MS PGothic" pitchFamily="34" charset="-128"/>
                  <a:cs typeface="Arial" charset="0"/>
                </a:rPr>
                <a:t>Selection</a:t>
              </a:r>
            </a:p>
          </p:txBody>
        </p:sp>
        <p:sp>
          <p:nvSpPr>
            <p:cNvPr id="12" name="TextBox 54">
              <a:extLst>
                <a:ext uri="{FF2B5EF4-FFF2-40B4-BE49-F238E27FC236}">
                  <a16:creationId xmlns:a16="http://schemas.microsoft.com/office/drawing/2014/main" id="{C104169D-26F8-46E3-A153-97B3CAC97698}"/>
                </a:ext>
              </a:extLst>
            </p:cNvPr>
            <p:cNvSpPr txBox="1">
              <a:spLocks noChangeArrowheads="1"/>
            </p:cNvSpPr>
            <p:nvPr/>
          </p:nvSpPr>
          <p:spPr bwMode="auto">
            <a:xfrm>
              <a:off x="2887662" y="4292033"/>
              <a:ext cx="2720974" cy="6770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685800" eaLnBrk="1" fontAlgn="base" hangingPunct="1">
                <a:spcBef>
                  <a:spcPct val="0"/>
                </a:spcBef>
                <a:spcAft>
                  <a:spcPct val="0"/>
                </a:spcAft>
                <a:defRPr/>
              </a:pPr>
              <a:r>
                <a:rPr lang="en-US" sz="1350" b="1" i="1" dirty="0">
                  <a:solidFill>
                    <a:srgbClr val="000000">
                      <a:lumMod val="65000"/>
                      <a:lumOff val="35000"/>
                    </a:srgbClr>
                  </a:solidFill>
                  <a:latin typeface="Arial"/>
                  <a:ea typeface="MS PGothic" pitchFamily="34" charset="-128"/>
                  <a:cs typeface="Arial" charset="0"/>
                </a:rPr>
                <a:t>Integrated &amp; Compensatory</a:t>
              </a:r>
            </a:p>
          </p:txBody>
        </p:sp>
        <p:sp>
          <p:nvSpPr>
            <p:cNvPr id="13" name="Text Box 14">
              <a:extLst>
                <a:ext uri="{FF2B5EF4-FFF2-40B4-BE49-F238E27FC236}">
                  <a16:creationId xmlns:a16="http://schemas.microsoft.com/office/drawing/2014/main" id="{18E519C1-9D24-4BD5-A348-3DFE698B1788}"/>
                </a:ext>
              </a:extLst>
            </p:cNvPr>
            <p:cNvSpPr txBox="1">
              <a:spLocks noChangeArrowheads="1"/>
            </p:cNvSpPr>
            <p:nvPr/>
          </p:nvSpPr>
          <p:spPr bwMode="auto">
            <a:xfrm>
              <a:off x="5151438" y="2891879"/>
              <a:ext cx="2514600" cy="6770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685800" eaLnBrk="1" fontAlgn="base" hangingPunct="1">
                <a:spcBef>
                  <a:spcPct val="0"/>
                </a:spcBef>
                <a:spcAft>
                  <a:spcPct val="0"/>
                </a:spcAft>
                <a:defRPr/>
              </a:pPr>
              <a:r>
                <a:rPr lang="en-US" sz="1350" b="1" dirty="0">
                  <a:solidFill>
                    <a:srgbClr val="000000">
                      <a:lumMod val="65000"/>
                      <a:lumOff val="35000"/>
                    </a:srgbClr>
                  </a:solidFill>
                  <a:latin typeface="Arial"/>
                  <a:ea typeface="MS PGothic" pitchFamily="34" charset="-128"/>
                  <a:cs typeface="Arial" charset="0"/>
                </a:rPr>
                <a:t>Systems           </a:t>
              </a:r>
            </a:p>
            <a:p>
              <a:pPr defTabSz="685800" eaLnBrk="1" fontAlgn="base" hangingPunct="1">
                <a:spcBef>
                  <a:spcPct val="0"/>
                </a:spcBef>
                <a:spcAft>
                  <a:spcPct val="0"/>
                </a:spcAft>
                <a:defRPr/>
              </a:pPr>
              <a:r>
                <a:rPr lang="en-US" sz="1350" b="1" dirty="0">
                  <a:solidFill>
                    <a:srgbClr val="000000">
                      <a:lumMod val="65000"/>
                      <a:lumOff val="35000"/>
                    </a:srgbClr>
                  </a:solidFill>
                  <a:latin typeface="Arial"/>
                  <a:ea typeface="MS PGothic" pitchFamily="34" charset="-128"/>
                  <a:cs typeface="Arial" charset="0"/>
                </a:rPr>
                <a:t>   Intervention</a:t>
              </a:r>
            </a:p>
          </p:txBody>
        </p:sp>
        <p:sp>
          <p:nvSpPr>
            <p:cNvPr id="14" name="Text Box 15">
              <a:extLst>
                <a:ext uri="{FF2B5EF4-FFF2-40B4-BE49-F238E27FC236}">
                  <a16:creationId xmlns:a16="http://schemas.microsoft.com/office/drawing/2014/main" id="{6B96D4E8-8A8F-4C99-B426-A88DCCBEA7B4}"/>
                </a:ext>
              </a:extLst>
            </p:cNvPr>
            <p:cNvSpPr txBox="1">
              <a:spLocks noChangeArrowheads="1"/>
            </p:cNvSpPr>
            <p:nvPr/>
          </p:nvSpPr>
          <p:spPr bwMode="auto">
            <a:xfrm>
              <a:off x="5708650" y="3815790"/>
              <a:ext cx="2490788" cy="6770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685800" eaLnBrk="1" fontAlgn="base" hangingPunct="1">
                <a:spcBef>
                  <a:spcPct val="0"/>
                </a:spcBef>
                <a:spcAft>
                  <a:spcPct val="0"/>
                </a:spcAft>
                <a:defRPr/>
              </a:pPr>
              <a:r>
                <a:rPr lang="en-US" sz="1350" b="1">
                  <a:solidFill>
                    <a:srgbClr val="000000">
                      <a:lumMod val="65000"/>
                      <a:lumOff val="35000"/>
                    </a:srgbClr>
                  </a:solidFill>
                  <a:latin typeface="Arial"/>
                  <a:ea typeface="MS PGothic" pitchFamily="34" charset="-128"/>
                  <a:cs typeface="Arial" charset="0"/>
                </a:rPr>
                <a:t>Facilitative</a:t>
              </a:r>
              <a:r>
                <a:rPr lang="en-US" sz="1350">
                  <a:solidFill>
                    <a:srgbClr val="000000">
                      <a:lumMod val="65000"/>
                      <a:lumOff val="35000"/>
                    </a:srgbClr>
                  </a:solidFill>
                  <a:latin typeface="Arial"/>
                  <a:ea typeface="MS PGothic" pitchFamily="34" charset="-128"/>
                  <a:cs typeface="Arial" charset="0"/>
                </a:rPr>
                <a:t>  </a:t>
              </a:r>
            </a:p>
            <a:p>
              <a:pPr defTabSz="685800" eaLnBrk="1" fontAlgn="base" hangingPunct="1">
                <a:spcBef>
                  <a:spcPct val="0"/>
                </a:spcBef>
                <a:spcAft>
                  <a:spcPct val="0"/>
                </a:spcAft>
                <a:defRPr/>
              </a:pPr>
              <a:r>
                <a:rPr lang="en-US" sz="1350">
                  <a:solidFill>
                    <a:srgbClr val="000000">
                      <a:lumMod val="65000"/>
                      <a:lumOff val="35000"/>
                    </a:srgbClr>
                  </a:solidFill>
                  <a:latin typeface="Arial"/>
                  <a:ea typeface="MS PGothic" pitchFamily="34" charset="-128"/>
                  <a:cs typeface="Arial" charset="0"/>
                </a:rPr>
                <a:t>   </a:t>
              </a:r>
              <a:r>
                <a:rPr lang="en-US" sz="1350" b="1">
                  <a:solidFill>
                    <a:srgbClr val="000000">
                      <a:lumMod val="65000"/>
                      <a:lumOff val="35000"/>
                    </a:srgbClr>
                  </a:solidFill>
                  <a:latin typeface="Arial"/>
                  <a:ea typeface="MS PGothic" pitchFamily="34" charset="-128"/>
                  <a:cs typeface="Arial" charset="0"/>
                </a:rPr>
                <a:t>Administration</a:t>
              </a:r>
            </a:p>
          </p:txBody>
        </p:sp>
        <p:sp>
          <p:nvSpPr>
            <p:cNvPr id="15" name="Text Box 16">
              <a:extLst>
                <a:ext uri="{FF2B5EF4-FFF2-40B4-BE49-F238E27FC236}">
                  <a16:creationId xmlns:a16="http://schemas.microsoft.com/office/drawing/2014/main" id="{7F27716E-93C7-47F7-B63A-EB888D4C77D9}"/>
                </a:ext>
              </a:extLst>
            </p:cNvPr>
            <p:cNvSpPr txBox="1">
              <a:spLocks noChangeArrowheads="1"/>
            </p:cNvSpPr>
            <p:nvPr/>
          </p:nvSpPr>
          <p:spPr bwMode="auto">
            <a:xfrm>
              <a:off x="6405564" y="4796851"/>
              <a:ext cx="2327274" cy="6770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685800" eaLnBrk="1" fontAlgn="base" hangingPunct="1">
                <a:spcBef>
                  <a:spcPct val="0"/>
                </a:spcBef>
                <a:spcAft>
                  <a:spcPct val="0"/>
                </a:spcAft>
                <a:defRPr/>
              </a:pPr>
              <a:r>
                <a:rPr lang="en-US" sz="1350" b="1" dirty="0">
                  <a:solidFill>
                    <a:srgbClr val="000000">
                      <a:lumMod val="65000"/>
                      <a:lumOff val="35000"/>
                    </a:srgbClr>
                  </a:solidFill>
                  <a:latin typeface="Arial"/>
                  <a:ea typeface="MS PGothic" pitchFamily="34" charset="-128"/>
                  <a:cs typeface="Arial" charset="0"/>
                </a:rPr>
                <a:t>Decision</a:t>
              </a:r>
              <a:r>
                <a:rPr lang="en-US" sz="1350" dirty="0">
                  <a:solidFill>
                    <a:srgbClr val="000000">
                      <a:lumMod val="65000"/>
                      <a:lumOff val="35000"/>
                    </a:srgbClr>
                  </a:solidFill>
                  <a:latin typeface="Arial"/>
                  <a:ea typeface="MS PGothic" pitchFamily="34" charset="-128"/>
                  <a:cs typeface="Arial" charset="0"/>
                </a:rPr>
                <a:t> </a:t>
              </a:r>
              <a:r>
                <a:rPr lang="en-US" sz="1350" b="1" dirty="0">
                  <a:solidFill>
                    <a:srgbClr val="000000">
                      <a:lumMod val="65000"/>
                      <a:lumOff val="35000"/>
                    </a:srgbClr>
                  </a:solidFill>
                  <a:latin typeface="Arial"/>
                  <a:ea typeface="MS PGothic" pitchFamily="34" charset="-128"/>
                  <a:cs typeface="Arial" charset="0"/>
                </a:rPr>
                <a:t>Support</a:t>
              </a:r>
              <a:r>
                <a:rPr lang="en-US" sz="1350" dirty="0">
                  <a:solidFill>
                    <a:srgbClr val="000000">
                      <a:lumMod val="65000"/>
                      <a:lumOff val="35000"/>
                    </a:srgbClr>
                  </a:solidFill>
                  <a:latin typeface="Arial"/>
                  <a:ea typeface="MS PGothic" pitchFamily="34" charset="-128"/>
                  <a:cs typeface="Arial" charset="0"/>
                </a:rPr>
                <a:t> </a:t>
              </a:r>
            </a:p>
            <a:p>
              <a:pPr defTabSz="685800" eaLnBrk="1" fontAlgn="base" hangingPunct="1">
                <a:spcBef>
                  <a:spcPct val="0"/>
                </a:spcBef>
                <a:spcAft>
                  <a:spcPct val="0"/>
                </a:spcAft>
                <a:defRPr/>
              </a:pPr>
              <a:r>
                <a:rPr lang="en-US" sz="1350" dirty="0">
                  <a:solidFill>
                    <a:srgbClr val="000000">
                      <a:lumMod val="65000"/>
                      <a:lumOff val="35000"/>
                    </a:srgbClr>
                  </a:solidFill>
                  <a:latin typeface="Arial"/>
                  <a:ea typeface="MS PGothic" pitchFamily="34" charset="-128"/>
                  <a:cs typeface="Arial" charset="0"/>
                </a:rPr>
                <a:t>   </a:t>
              </a:r>
              <a:r>
                <a:rPr lang="en-US" sz="1350" b="1" dirty="0">
                  <a:solidFill>
                    <a:srgbClr val="000000">
                      <a:lumMod val="65000"/>
                      <a:lumOff val="35000"/>
                    </a:srgbClr>
                  </a:solidFill>
                  <a:latin typeface="Arial"/>
                  <a:ea typeface="MS PGothic" pitchFamily="34" charset="-128"/>
                  <a:cs typeface="Arial" charset="0"/>
                </a:rPr>
                <a:t>Data</a:t>
              </a:r>
              <a:r>
                <a:rPr lang="en-US" sz="1350" dirty="0">
                  <a:solidFill>
                    <a:srgbClr val="000000">
                      <a:lumMod val="65000"/>
                      <a:lumOff val="35000"/>
                    </a:srgbClr>
                  </a:solidFill>
                  <a:latin typeface="Arial"/>
                  <a:ea typeface="MS PGothic" pitchFamily="34" charset="-128"/>
                  <a:cs typeface="Arial" charset="0"/>
                </a:rPr>
                <a:t> </a:t>
              </a:r>
              <a:r>
                <a:rPr lang="en-US" sz="1350" b="1" dirty="0">
                  <a:solidFill>
                    <a:srgbClr val="000000">
                      <a:lumMod val="65000"/>
                      <a:lumOff val="35000"/>
                    </a:srgbClr>
                  </a:solidFill>
                  <a:latin typeface="Arial"/>
                  <a:ea typeface="MS PGothic" pitchFamily="34" charset="-128"/>
                  <a:cs typeface="Arial" charset="0"/>
                </a:rPr>
                <a:t>System</a:t>
              </a:r>
            </a:p>
          </p:txBody>
        </p:sp>
        <p:sp>
          <p:nvSpPr>
            <p:cNvPr id="16" name="TextBox 53">
              <a:extLst>
                <a:ext uri="{FF2B5EF4-FFF2-40B4-BE49-F238E27FC236}">
                  <a16:creationId xmlns:a16="http://schemas.microsoft.com/office/drawing/2014/main" id="{B8AC1A82-A784-495D-88BB-03BE4AC89F09}"/>
                </a:ext>
              </a:extLst>
            </p:cNvPr>
            <p:cNvSpPr txBox="1">
              <a:spLocks noChangeArrowheads="1"/>
            </p:cNvSpPr>
            <p:nvPr/>
          </p:nvSpPr>
          <p:spPr bwMode="auto">
            <a:xfrm>
              <a:off x="4876800" y="6182718"/>
              <a:ext cx="1295400" cy="4001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685800" eaLnBrk="1" fontAlgn="base" hangingPunct="1">
                <a:spcBef>
                  <a:spcPct val="0"/>
                </a:spcBef>
                <a:spcAft>
                  <a:spcPct val="0"/>
                </a:spcAft>
                <a:defRPr/>
              </a:pPr>
              <a:r>
                <a:rPr lang="en-US" sz="1350" b="1" dirty="0">
                  <a:solidFill>
                    <a:srgbClr val="000000">
                      <a:lumMod val="65000"/>
                      <a:lumOff val="35000"/>
                    </a:srgbClr>
                  </a:solidFill>
                  <a:latin typeface="Arial"/>
                  <a:ea typeface="MS PGothic" pitchFamily="34" charset="-128"/>
                  <a:cs typeface="Arial" charset="0"/>
                </a:rPr>
                <a:t>Adaptive </a:t>
              </a:r>
            </a:p>
          </p:txBody>
        </p:sp>
        <p:sp>
          <p:nvSpPr>
            <p:cNvPr id="17" name="TextBox 54">
              <a:extLst>
                <a:ext uri="{FF2B5EF4-FFF2-40B4-BE49-F238E27FC236}">
                  <a16:creationId xmlns:a16="http://schemas.microsoft.com/office/drawing/2014/main" id="{2076A2B7-303B-4E08-8FCC-5ED601CC11C1}"/>
                </a:ext>
              </a:extLst>
            </p:cNvPr>
            <p:cNvSpPr txBox="1">
              <a:spLocks noChangeArrowheads="1"/>
            </p:cNvSpPr>
            <p:nvPr/>
          </p:nvSpPr>
          <p:spPr bwMode="auto">
            <a:xfrm>
              <a:off x="2514600" y="6185894"/>
              <a:ext cx="1587500" cy="4001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685800" eaLnBrk="1" fontAlgn="base" hangingPunct="1">
                <a:spcBef>
                  <a:spcPct val="0"/>
                </a:spcBef>
                <a:spcAft>
                  <a:spcPct val="0"/>
                </a:spcAft>
                <a:defRPr/>
              </a:pPr>
              <a:r>
                <a:rPr lang="en-US" sz="1350" b="1" dirty="0">
                  <a:solidFill>
                    <a:srgbClr val="000000">
                      <a:lumMod val="65000"/>
                      <a:lumOff val="35000"/>
                    </a:srgbClr>
                  </a:solidFill>
                  <a:latin typeface="Arial"/>
                  <a:ea typeface="MS PGothic" pitchFamily="34" charset="-128"/>
                  <a:cs typeface="Arial" charset="0"/>
                </a:rPr>
                <a:t>Technical</a:t>
              </a:r>
            </a:p>
          </p:txBody>
        </p:sp>
        <p:sp>
          <p:nvSpPr>
            <p:cNvPr id="18" name="Isosceles Triangle 17">
              <a:extLst>
                <a:ext uri="{FF2B5EF4-FFF2-40B4-BE49-F238E27FC236}">
                  <a16:creationId xmlns:a16="http://schemas.microsoft.com/office/drawing/2014/main" id="{B9E28DF8-A374-46C4-8884-ECB7A25014C9}"/>
                </a:ext>
              </a:extLst>
            </p:cNvPr>
            <p:cNvSpPr>
              <a:spLocks noChangeArrowheads="1"/>
            </p:cNvSpPr>
            <p:nvPr/>
          </p:nvSpPr>
          <p:spPr bwMode="auto">
            <a:xfrm>
              <a:off x="2027238" y="2550572"/>
              <a:ext cx="4605337" cy="3313063"/>
            </a:xfrm>
            <a:prstGeom prst="triangle">
              <a:avLst>
                <a:gd name="adj" fmla="val 50000"/>
              </a:avLst>
            </a:prstGeom>
            <a:gradFill flip="none" rotWithShape="1">
              <a:gsLst>
                <a:gs pos="0">
                  <a:schemeClr val="accent6">
                    <a:lumMod val="75000"/>
                    <a:tint val="66000"/>
                    <a:satMod val="160000"/>
                  </a:schemeClr>
                </a:gs>
                <a:gs pos="50000">
                  <a:schemeClr val="accent6">
                    <a:lumMod val="75000"/>
                    <a:tint val="44500"/>
                    <a:satMod val="160000"/>
                  </a:schemeClr>
                </a:gs>
                <a:gs pos="100000">
                  <a:schemeClr val="accent6">
                    <a:lumMod val="75000"/>
                    <a:tint val="23500"/>
                    <a:satMod val="160000"/>
                  </a:schemeClr>
                </a:gs>
              </a:gsLst>
              <a:lin ang="5400000" scaled="1"/>
              <a:tileRect/>
            </a:gradFill>
            <a:ln w="3175">
              <a:solidFill>
                <a:schemeClr val="bg1">
                  <a:lumMod val="65000"/>
                </a:schemeClr>
              </a:solidFill>
              <a:miter lim="800000"/>
              <a:headEnd/>
              <a:tailEnd/>
            </a:ln>
            <a:effectLst/>
          </p:spPr>
          <p:txBody>
            <a:bodyPr anchor="ctr"/>
            <a:lstStyle/>
            <a:p>
              <a:pPr algn="ctr" defTabSz="685800" fontAlgn="base">
                <a:spcBef>
                  <a:spcPct val="0"/>
                </a:spcBef>
                <a:spcAft>
                  <a:spcPct val="0"/>
                </a:spcAft>
                <a:defRPr/>
              </a:pPr>
              <a:endParaRPr lang="en-US" dirty="0">
                <a:solidFill>
                  <a:srgbClr val="FFFFFF"/>
                </a:solidFill>
                <a:latin typeface="Arial" charset="0"/>
                <a:ea typeface="Arial" pitchFamily="-106" charset="0"/>
                <a:cs typeface="Arial"/>
              </a:endParaRPr>
            </a:p>
          </p:txBody>
        </p:sp>
        <p:sp>
          <p:nvSpPr>
            <p:cNvPr id="19" name="Left-Right Arrow 15">
              <a:extLst>
                <a:ext uri="{FF2B5EF4-FFF2-40B4-BE49-F238E27FC236}">
                  <a16:creationId xmlns:a16="http://schemas.microsoft.com/office/drawing/2014/main" id="{3CA536C0-3432-47ED-85DE-2E6E16901383}"/>
                </a:ext>
              </a:extLst>
            </p:cNvPr>
            <p:cNvSpPr>
              <a:spLocks noChangeArrowheads="1"/>
            </p:cNvSpPr>
            <p:nvPr/>
          </p:nvSpPr>
          <p:spPr bwMode="auto">
            <a:xfrm rot="18279725">
              <a:off x="1500073" y="3748669"/>
              <a:ext cx="3401962" cy="824822"/>
            </a:xfrm>
            <a:prstGeom prst="leftRightArrow">
              <a:avLst>
                <a:gd name="adj1" fmla="val 47565"/>
                <a:gd name="adj2" fmla="val 50008"/>
              </a:avLst>
            </a:prstGeom>
            <a:solidFill>
              <a:schemeClr val="accent6">
                <a:lumMod val="75000"/>
              </a:schemeClr>
            </a:solidFill>
            <a:ln w="3175">
              <a:noFill/>
              <a:miter lim="800000"/>
              <a:headEnd/>
              <a:tailEnd/>
            </a:ln>
            <a:effectLst/>
          </p:spPr>
          <p:txBody>
            <a:bodyPr anchor="ctr"/>
            <a:lstStyle/>
            <a:p>
              <a:pPr algn="ctr" defTabSz="685800" fontAlgn="base">
                <a:spcBef>
                  <a:spcPct val="0"/>
                </a:spcBef>
                <a:spcAft>
                  <a:spcPct val="0"/>
                </a:spcAft>
                <a:defRPr/>
              </a:pPr>
              <a:r>
                <a:rPr lang="en-US" sz="1500" b="1" dirty="0">
                  <a:solidFill>
                    <a:srgbClr val="FFFFFF"/>
                  </a:solidFill>
                  <a:latin typeface="Arial" charset="0"/>
                  <a:ea typeface="Arial" pitchFamily="-106" charset="0"/>
                  <a:cs typeface="Arial"/>
                </a:rPr>
                <a:t>Competency</a:t>
              </a:r>
              <a:r>
                <a:rPr lang="en-US" sz="1500" dirty="0">
                  <a:solidFill>
                    <a:srgbClr val="FFFFFF"/>
                  </a:solidFill>
                  <a:latin typeface="Arial" charset="0"/>
                  <a:ea typeface="Arial" pitchFamily="-106" charset="0"/>
                  <a:cs typeface="Arial"/>
                </a:rPr>
                <a:t> </a:t>
              </a:r>
              <a:r>
                <a:rPr lang="en-US" sz="1500" b="1" dirty="0">
                  <a:solidFill>
                    <a:srgbClr val="FFFFFF"/>
                  </a:solidFill>
                  <a:latin typeface="Arial" charset="0"/>
                  <a:ea typeface="Arial" pitchFamily="-106" charset="0"/>
                  <a:cs typeface="Arial"/>
                </a:rPr>
                <a:t>Drivers</a:t>
              </a:r>
            </a:p>
          </p:txBody>
        </p:sp>
        <p:sp>
          <p:nvSpPr>
            <p:cNvPr id="20" name="Left-Right Arrow 16">
              <a:extLst>
                <a:ext uri="{FF2B5EF4-FFF2-40B4-BE49-F238E27FC236}">
                  <a16:creationId xmlns:a16="http://schemas.microsoft.com/office/drawing/2014/main" id="{E6BF24DB-1455-4CD9-904E-FEDA65980EC2}"/>
                </a:ext>
              </a:extLst>
            </p:cNvPr>
            <p:cNvSpPr>
              <a:spLocks noChangeArrowheads="1"/>
            </p:cNvSpPr>
            <p:nvPr/>
          </p:nvSpPr>
          <p:spPr bwMode="auto">
            <a:xfrm rot="3338599">
              <a:off x="3773513" y="3836422"/>
              <a:ext cx="3403550" cy="733425"/>
            </a:xfrm>
            <a:prstGeom prst="leftRightArrow">
              <a:avLst>
                <a:gd name="adj1" fmla="val 47565"/>
                <a:gd name="adj2" fmla="val 50008"/>
              </a:avLst>
            </a:prstGeom>
            <a:solidFill>
              <a:schemeClr val="accent6">
                <a:lumMod val="75000"/>
              </a:schemeClr>
            </a:solidFill>
            <a:ln w="3175">
              <a:noFill/>
              <a:miter lim="800000"/>
              <a:headEnd/>
              <a:tailEnd/>
            </a:ln>
            <a:effectLst/>
          </p:spPr>
          <p:txBody>
            <a:bodyPr anchor="ctr"/>
            <a:lstStyle/>
            <a:p>
              <a:pPr algn="ctr" defTabSz="685800" fontAlgn="base">
                <a:spcBef>
                  <a:spcPct val="0"/>
                </a:spcBef>
                <a:spcAft>
                  <a:spcPct val="0"/>
                </a:spcAft>
                <a:defRPr/>
              </a:pPr>
              <a:r>
                <a:rPr lang="en-US" sz="1500" b="1" dirty="0">
                  <a:solidFill>
                    <a:srgbClr val="FFFFFF"/>
                  </a:solidFill>
                  <a:latin typeface="Arial" charset="0"/>
                  <a:ea typeface="Arial" pitchFamily="-106" charset="0"/>
                  <a:cs typeface="Arial"/>
                </a:rPr>
                <a:t>Organization</a:t>
              </a:r>
              <a:r>
                <a:rPr lang="en-US" sz="1500" dirty="0">
                  <a:solidFill>
                    <a:srgbClr val="FFFFFF"/>
                  </a:solidFill>
                  <a:latin typeface="Arial" charset="0"/>
                  <a:ea typeface="Arial" pitchFamily="-106" charset="0"/>
                  <a:cs typeface="Arial"/>
                </a:rPr>
                <a:t> </a:t>
              </a:r>
              <a:r>
                <a:rPr lang="en-US" sz="1500" b="1" dirty="0">
                  <a:solidFill>
                    <a:srgbClr val="FFFFFF"/>
                  </a:solidFill>
                  <a:latin typeface="Arial" charset="0"/>
                  <a:ea typeface="Arial" pitchFamily="-106" charset="0"/>
                  <a:cs typeface="Arial"/>
                </a:rPr>
                <a:t>Drivers</a:t>
              </a:r>
            </a:p>
          </p:txBody>
        </p:sp>
        <p:sp>
          <p:nvSpPr>
            <p:cNvPr id="21" name="Left-Right Arrow 17">
              <a:extLst>
                <a:ext uri="{FF2B5EF4-FFF2-40B4-BE49-F238E27FC236}">
                  <a16:creationId xmlns:a16="http://schemas.microsoft.com/office/drawing/2014/main" id="{7CEDA686-ACB7-409C-8DC1-8C8DEE4E1F41}"/>
                </a:ext>
              </a:extLst>
            </p:cNvPr>
            <p:cNvSpPr>
              <a:spLocks noChangeArrowheads="1"/>
            </p:cNvSpPr>
            <p:nvPr/>
          </p:nvSpPr>
          <p:spPr bwMode="auto">
            <a:xfrm>
              <a:off x="2179638" y="5585827"/>
              <a:ext cx="4191000" cy="731826"/>
            </a:xfrm>
            <a:prstGeom prst="leftRightArrow">
              <a:avLst>
                <a:gd name="adj1" fmla="val 47565"/>
                <a:gd name="adj2" fmla="val 50008"/>
              </a:avLst>
            </a:prstGeom>
            <a:solidFill>
              <a:schemeClr val="accent6">
                <a:lumMod val="75000"/>
              </a:schemeClr>
            </a:solidFill>
            <a:ln w="3175">
              <a:noFill/>
              <a:miter lim="800000"/>
              <a:headEnd/>
              <a:tailEnd/>
            </a:ln>
            <a:effectLst/>
          </p:spPr>
          <p:txBody>
            <a:bodyPr anchor="ctr"/>
            <a:lstStyle/>
            <a:p>
              <a:pPr algn="ctr" defTabSz="685800" fontAlgn="base">
                <a:spcBef>
                  <a:spcPct val="0"/>
                </a:spcBef>
                <a:spcAft>
                  <a:spcPct val="0"/>
                </a:spcAft>
                <a:defRPr/>
              </a:pPr>
              <a:r>
                <a:rPr lang="en-US" sz="1500" b="1" dirty="0">
                  <a:solidFill>
                    <a:srgbClr val="FFFFFF"/>
                  </a:solidFill>
                  <a:latin typeface="Arial" charset="0"/>
                  <a:ea typeface="Arial" pitchFamily="-106" charset="0"/>
                  <a:cs typeface="Arial"/>
                </a:rPr>
                <a:t>Leadership Drivers</a:t>
              </a:r>
            </a:p>
          </p:txBody>
        </p:sp>
        <p:sp>
          <p:nvSpPr>
            <p:cNvPr id="22" name="Text Box 3">
              <a:extLst>
                <a:ext uri="{FF2B5EF4-FFF2-40B4-BE49-F238E27FC236}">
                  <a16:creationId xmlns:a16="http://schemas.microsoft.com/office/drawing/2014/main" id="{7EF25B40-650B-4946-B3B4-003510BAD0AF}"/>
                </a:ext>
              </a:extLst>
            </p:cNvPr>
            <p:cNvSpPr txBox="1">
              <a:spLocks noChangeArrowheads="1"/>
            </p:cNvSpPr>
            <p:nvPr/>
          </p:nvSpPr>
          <p:spPr bwMode="auto">
            <a:xfrm>
              <a:off x="2209800" y="1371076"/>
              <a:ext cx="4495800" cy="4308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685800" eaLnBrk="1" fontAlgn="base" hangingPunct="1">
                <a:spcBef>
                  <a:spcPct val="50000"/>
                </a:spcBef>
                <a:spcAft>
                  <a:spcPct val="0"/>
                </a:spcAft>
                <a:defRPr/>
              </a:pPr>
              <a:r>
                <a:rPr lang="en-US" sz="1500" b="1" dirty="0">
                  <a:solidFill>
                    <a:srgbClr val="000000"/>
                  </a:solidFill>
                  <a:latin typeface="Arial"/>
                  <a:ea typeface="ＭＳ Ｐゴシック" charset="0"/>
                  <a:cs typeface="Arial" charset="0"/>
                </a:rPr>
                <a:t>Consistent Uses of Innovations</a:t>
              </a:r>
            </a:p>
          </p:txBody>
        </p:sp>
        <p:sp>
          <p:nvSpPr>
            <p:cNvPr id="23" name="AutoShape 4">
              <a:extLst>
                <a:ext uri="{FF2B5EF4-FFF2-40B4-BE49-F238E27FC236}">
                  <a16:creationId xmlns:a16="http://schemas.microsoft.com/office/drawing/2014/main" id="{391201DB-4A18-440B-8CE5-A3463A1B21A6}"/>
                </a:ext>
              </a:extLst>
            </p:cNvPr>
            <p:cNvSpPr>
              <a:spLocks noChangeArrowheads="1"/>
            </p:cNvSpPr>
            <p:nvPr/>
          </p:nvSpPr>
          <p:spPr bwMode="auto">
            <a:xfrm>
              <a:off x="4275138" y="1752071"/>
              <a:ext cx="322262" cy="228597"/>
            </a:xfrm>
            <a:prstGeom prst="upArrow">
              <a:avLst>
                <a:gd name="adj1" fmla="val 50000"/>
                <a:gd name="adj2" fmla="val 60141"/>
              </a:avLst>
            </a:prstGeom>
            <a:solidFill>
              <a:schemeClr val="tx1">
                <a:lumMod val="50000"/>
                <a:lumOff val="50000"/>
              </a:schemeClr>
            </a:solidFill>
            <a:ln w="9525">
              <a:solidFill>
                <a:schemeClr val="tx1">
                  <a:lumMod val="50000"/>
                  <a:lumOff val="50000"/>
                </a:schemeClr>
              </a:solidFill>
              <a:miter lim="800000"/>
              <a:headEnd/>
              <a:tailEnd/>
            </a:ln>
          </p:spPr>
          <p:txBody>
            <a:bodyPr vert="eaVert" wrap="none" anchor="ctr"/>
            <a:lstStyle/>
            <a:p>
              <a:pPr defTabSz="685800" fontAlgn="base">
                <a:spcBef>
                  <a:spcPct val="0"/>
                </a:spcBef>
                <a:spcAft>
                  <a:spcPct val="0"/>
                </a:spcAft>
                <a:defRPr/>
              </a:pPr>
              <a:endParaRPr lang="en-US" sz="1350">
                <a:solidFill>
                  <a:srgbClr val="000000"/>
                </a:solidFill>
                <a:latin typeface="Arial" charset="0"/>
                <a:ea typeface="ＭＳ Ｐゴシック" charset="0"/>
                <a:cs typeface="Arial" charset="0"/>
              </a:endParaRPr>
            </a:p>
          </p:txBody>
        </p:sp>
        <p:sp>
          <p:nvSpPr>
            <p:cNvPr id="24" name="TextBox 23">
              <a:extLst>
                <a:ext uri="{FF2B5EF4-FFF2-40B4-BE49-F238E27FC236}">
                  <a16:creationId xmlns:a16="http://schemas.microsoft.com/office/drawing/2014/main" id="{5FD5D119-CE72-4BA3-ACA8-1F6403DDDDFA}"/>
                </a:ext>
              </a:extLst>
            </p:cNvPr>
            <p:cNvSpPr txBox="1">
              <a:spLocks noChangeArrowheads="1"/>
            </p:cNvSpPr>
            <p:nvPr/>
          </p:nvSpPr>
          <p:spPr bwMode="auto">
            <a:xfrm>
              <a:off x="2741613" y="780535"/>
              <a:ext cx="3389312" cy="4308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685800" eaLnBrk="1" fontAlgn="base" hangingPunct="1">
                <a:spcBef>
                  <a:spcPct val="0"/>
                </a:spcBef>
                <a:spcAft>
                  <a:spcPct val="0"/>
                </a:spcAft>
                <a:defRPr/>
              </a:pPr>
              <a:r>
                <a:rPr lang="en-US" sz="1500" b="1" dirty="0">
                  <a:solidFill>
                    <a:srgbClr val="000000"/>
                  </a:solidFill>
                  <a:latin typeface="Arial"/>
                  <a:ea typeface="ＭＳ Ｐゴシック" charset="0"/>
                  <a:cs typeface="Arial" charset="0"/>
                </a:rPr>
                <a:t>Reliable Benefits </a:t>
              </a:r>
              <a:endParaRPr lang="en-US" sz="1500" dirty="0">
                <a:solidFill>
                  <a:srgbClr val="000000"/>
                </a:solidFill>
                <a:latin typeface="Arial"/>
                <a:ea typeface="ＭＳ Ｐゴシック" charset="0"/>
                <a:cs typeface="Arial" charset="0"/>
              </a:endParaRPr>
            </a:p>
          </p:txBody>
        </p:sp>
        <p:sp>
          <p:nvSpPr>
            <p:cNvPr id="25" name="AutoShape 4">
              <a:extLst>
                <a:ext uri="{FF2B5EF4-FFF2-40B4-BE49-F238E27FC236}">
                  <a16:creationId xmlns:a16="http://schemas.microsoft.com/office/drawing/2014/main" id="{F4C106A6-801D-4047-9106-20ADD9411CC3}"/>
                </a:ext>
              </a:extLst>
            </p:cNvPr>
            <p:cNvSpPr>
              <a:spLocks noChangeArrowheads="1"/>
            </p:cNvSpPr>
            <p:nvPr/>
          </p:nvSpPr>
          <p:spPr bwMode="auto">
            <a:xfrm>
              <a:off x="4275138" y="1142480"/>
              <a:ext cx="322262" cy="228597"/>
            </a:xfrm>
            <a:prstGeom prst="upArrow">
              <a:avLst>
                <a:gd name="adj1" fmla="val 50000"/>
                <a:gd name="adj2" fmla="val 60141"/>
              </a:avLst>
            </a:prstGeom>
            <a:solidFill>
              <a:schemeClr val="tx1">
                <a:lumMod val="50000"/>
                <a:lumOff val="50000"/>
              </a:schemeClr>
            </a:solidFill>
            <a:ln w="9525">
              <a:solidFill>
                <a:schemeClr val="tx1">
                  <a:lumMod val="50000"/>
                  <a:lumOff val="50000"/>
                </a:schemeClr>
              </a:solidFill>
              <a:miter lim="800000"/>
              <a:headEnd/>
              <a:tailEnd/>
            </a:ln>
          </p:spPr>
          <p:txBody>
            <a:bodyPr vert="eaVert" wrap="none" anchor="ctr"/>
            <a:lstStyle/>
            <a:p>
              <a:pPr defTabSz="685800" fontAlgn="base">
                <a:spcBef>
                  <a:spcPct val="0"/>
                </a:spcBef>
                <a:spcAft>
                  <a:spcPct val="0"/>
                </a:spcAft>
                <a:defRPr/>
              </a:pPr>
              <a:endParaRPr lang="en-US" sz="1350">
                <a:solidFill>
                  <a:srgbClr val="000000"/>
                </a:solidFill>
                <a:latin typeface="Arial" charset="0"/>
                <a:ea typeface="ＭＳ Ｐゴシック" charset="0"/>
                <a:cs typeface="Arial" charset="0"/>
              </a:endParaRPr>
            </a:p>
          </p:txBody>
        </p:sp>
        <p:sp>
          <p:nvSpPr>
            <p:cNvPr id="26" name="Text Box 12">
              <a:extLst>
                <a:ext uri="{FF2B5EF4-FFF2-40B4-BE49-F238E27FC236}">
                  <a16:creationId xmlns:a16="http://schemas.microsoft.com/office/drawing/2014/main" id="{43E13399-C1AC-41CA-8AA1-038667CE9B65}"/>
                </a:ext>
              </a:extLst>
            </p:cNvPr>
            <p:cNvSpPr txBox="1">
              <a:spLocks noChangeArrowheads="1"/>
            </p:cNvSpPr>
            <p:nvPr/>
          </p:nvSpPr>
          <p:spPr bwMode="auto">
            <a:xfrm>
              <a:off x="3238500" y="4342833"/>
              <a:ext cx="2095500" cy="6770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685800" eaLnBrk="1" fontAlgn="base" hangingPunct="1">
                <a:spcBef>
                  <a:spcPct val="50000"/>
                </a:spcBef>
                <a:spcAft>
                  <a:spcPct val="0"/>
                </a:spcAft>
                <a:defRPr/>
              </a:pPr>
              <a:r>
                <a:rPr lang="en-US" sz="1350" b="1" i="1" dirty="0">
                  <a:solidFill>
                    <a:srgbClr val="000000">
                      <a:lumMod val="65000"/>
                      <a:lumOff val="35000"/>
                    </a:srgbClr>
                  </a:solidFill>
                  <a:latin typeface="Arial"/>
                  <a:ea typeface="MS PGothic" pitchFamily="34" charset="-128"/>
                  <a:cs typeface="Arial" charset="0"/>
                </a:rPr>
                <a:t>Integrated  &amp; Compensatory</a:t>
              </a:r>
            </a:p>
          </p:txBody>
        </p:sp>
      </p:grpSp>
    </p:spTree>
    <p:extLst>
      <p:ext uri="{BB962C8B-B14F-4D97-AF65-F5344CB8AC3E}">
        <p14:creationId xmlns:p14="http://schemas.microsoft.com/office/powerpoint/2010/main" val="4084079652"/>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72c27bc8-f1cf-457f-9f0c-f3bbe8b33b63">QEA2HK2V67VY-1303105528-36647</_dlc_DocId>
    <_dlc_DocIdUrl xmlns="72c27bc8-f1cf-457f-9f0c-f3bbe8b33b63">
      <Url>https://scottish.sharepoint.com/sites/1nes/_layouts/15/DocIdRedir.aspx?ID=QEA2HK2V67VY-1303105528-36647</Url>
      <Description>QEA2HK2V67VY-1303105528-36647</Description>
    </_dlc_DocIdUrl>
    <KpiDescription xmlns="http://schemas.microsoft.com/sharepoint/v3" xsi:nil="true"/>
    <Creator xmlns="9369f9cd-7934-46f9-83f8-0ab2aa6125c5" xsi:nil="true"/>
    <Tags xmlns="9369f9cd-7934-46f9-83f8-0ab2aa6125c5" xsi:nil="true"/>
    <MimeType xmlns="9369f9cd-7934-46f9-83f8-0ab2aa6125c5" xsi:nil="true"/>
    <Legacy_x0020_ID xmlns="9369f9cd-7934-46f9-83f8-0ab2aa6125c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NES Document" ma:contentTypeID="0x010100540009AA9B7AD14AB7CB3A6FC98C51F800093A37BA9DE2234387C8D47F9304F24F" ma:contentTypeVersion="197" ma:contentTypeDescription="AI created content type for migration of content from Fresco to SP" ma:contentTypeScope="" ma:versionID="8d8caf5ea60aa33d5cf75e05f09ec3c1">
  <xsd:schema xmlns:xsd="http://www.w3.org/2001/XMLSchema" xmlns:xs="http://www.w3.org/2001/XMLSchema" xmlns:p="http://schemas.microsoft.com/office/2006/metadata/properties" xmlns:ns1="http://schemas.microsoft.com/sharepoint/v3" xmlns:ns2="9369f9cd-7934-46f9-83f8-0ab2aa6125c5" xmlns:ns4="72c27bc8-f1cf-457f-9f0c-f3bbe8b33b63" targetNamespace="http://schemas.microsoft.com/office/2006/metadata/properties" ma:root="true" ma:fieldsID="2e6920359b41bd7021298ae0cb40d0df" ns1:_="" ns2:_="" ns4:_="">
    <xsd:import namespace="http://schemas.microsoft.com/sharepoint/v3"/>
    <xsd:import namespace="9369f9cd-7934-46f9-83f8-0ab2aa6125c5"/>
    <xsd:import namespace="72c27bc8-f1cf-457f-9f0c-f3bbe8b33b63"/>
    <xsd:element name="properties">
      <xsd:complexType>
        <xsd:sequence>
          <xsd:element name="documentManagement">
            <xsd:complexType>
              <xsd:all>
                <xsd:element ref="ns1:KpiDescription" minOccurs="0"/>
                <xsd:element ref="ns2:MimeType" minOccurs="0"/>
                <xsd:element ref="ns2:Creator" minOccurs="0"/>
                <xsd:element ref="ns2:Tags" minOccurs="0"/>
                <xsd:element ref="ns2:Legacy_x0020_ID" minOccurs="0"/>
                <xsd:element ref="ns4:_dlc_DocId" minOccurs="0"/>
                <xsd:element ref="ns4:_dlc_DocIdUrl" minOccurs="0"/>
                <xsd:element ref="ns4: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KpiDescription" ma:index="2" nillable="true" ma:displayName="Description" ma:description="The description provides information about the purpose of the goal." ma:internalName="KpiDescription">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369f9cd-7934-46f9-83f8-0ab2aa6125c5" elementFormDefault="qualified">
    <xsd:import namespace="http://schemas.microsoft.com/office/2006/documentManagement/types"/>
    <xsd:import namespace="http://schemas.microsoft.com/office/infopath/2007/PartnerControls"/>
    <xsd:element name="MimeType" ma:index="3" nillable="true" ma:displayName="Mime Type" ma:internalName="MimeType">
      <xsd:simpleType>
        <xsd:restriction base="dms:Text">
          <xsd:maxLength value="255"/>
        </xsd:restriction>
      </xsd:simpleType>
    </xsd:element>
    <xsd:element name="Creator" ma:index="5" nillable="true" ma:displayName="Creator" ma:internalName="Creator">
      <xsd:simpleType>
        <xsd:restriction base="dms:Text">
          <xsd:maxLength value="255"/>
        </xsd:restriction>
      </xsd:simpleType>
    </xsd:element>
    <xsd:element name="Tags" ma:index="6" nillable="true" ma:displayName="Tags" ma:internalName="Tags">
      <xsd:simpleType>
        <xsd:restriction base="dms:Note">
          <xsd:maxLength value="255"/>
        </xsd:restriction>
      </xsd:simpleType>
    </xsd:element>
    <xsd:element name="Legacy_x0020_ID" ma:index="7" nillable="true" ma:displayName="Legacy ID" ma:internalName="Legacy_x0020_ID">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2c27bc8-f1cf-457f-9f0c-f3bbe8b33b63" elementFormDefault="qualified">
    <xsd:import namespace="http://schemas.microsoft.com/office/2006/documentManagement/types"/>
    <xsd:import namespace="http://schemas.microsoft.com/office/infopath/2007/PartnerControls"/>
    <xsd:element name="_dlc_DocId" ma:index="14" nillable="true" ma:displayName="Document ID Value" ma:description="The value of the document ID assigned to this item." ma:internalName="_dlc_DocId" ma:readOnly="true">
      <xsd:simpleType>
        <xsd:restriction base="dms:Text"/>
      </xsd:simpleType>
    </xsd:element>
    <xsd:element name="_dlc_DocIdUrl" ma:index="15"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6"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4" ma:displayName="Author"/>
        <xsd:element ref="dcterms:created" minOccurs="0" maxOccurs="1"/>
        <xsd:element ref="dc:identifier" minOccurs="0" maxOccurs="1"/>
        <xsd:element name="contentType" minOccurs="0" maxOccurs="1" type="xsd:string" ma:index="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haredContentType xmlns="Microsoft.SharePoint.Taxonomy.ContentTypeSync" SourceId="16ac32b6-d060-42fb-93c0-6c46742e1aee" ContentTypeId="0x010100540009AA9B7AD14AB7CB3A6FC98C51F8" PreviousValue="false"/>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6D268A4-8AA1-41B8-B3EE-A93695EAB56A}">
  <ds:schemaRefs>
    <ds:schemaRef ds:uri="http://purl.org/dc/terms/"/>
    <ds:schemaRef ds:uri="http://purl.org/dc/elements/1.1/"/>
    <ds:schemaRef ds:uri="http://schemas.microsoft.com/office/2006/metadata/properties"/>
    <ds:schemaRef ds:uri="http://schemas.microsoft.com/office/2006/documentManagement/types"/>
    <ds:schemaRef ds:uri="http://www.w3.org/XML/1998/namespace"/>
    <ds:schemaRef ds:uri="9369f9cd-7934-46f9-83f8-0ab2aa6125c5"/>
    <ds:schemaRef ds:uri="http://purl.org/dc/dcmitype/"/>
    <ds:schemaRef ds:uri="72c27bc8-f1cf-457f-9f0c-f3bbe8b33b63"/>
    <ds:schemaRef ds:uri="http://schemas.microsoft.com/office/infopath/2007/PartnerControls"/>
    <ds:schemaRef ds:uri="http://schemas.openxmlformats.org/package/2006/metadata/core-properties"/>
    <ds:schemaRef ds:uri="http://schemas.microsoft.com/sharepoint/v3"/>
  </ds:schemaRefs>
</ds:datastoreItem>
</file>

<file path=customXml/itemProps2.xml><?xml version="1.0" encoding="utf-8"?>
<ds:datastoreItem xmlns:ds="http://schemas.openxmlformats.org/officeDocument/2006/customXml" ds:itemID="{0B9FAA7D-AB5C-4E8C-9AE1-042CF3AB77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369f9cd-7934-46f9-83f8-0ab2aa6125c5"/>
    <ds:schemaRef ds:uri="72c27bc8-f1cf-457f-9f0c-f3bbe8b33b6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39ABF5E-EA99-4FE9-9E54-A13FFB0FC448}">
  <ds:schemaRefs>
    <ds:schemaRef ds:uri="Microsoft.SharePoint.Taxonomy.ContentTypeSync"/>
  </ds:schemaRefs>
</ds:datastoreItem>
</file>

<file path=customXml/itemProps4.xml><?xml version="1.0" encoding="utf-8"?>
<ds:datastoreItem xmlns:ds="http://schemas.openxmlformats.org/officeDocument/2006/customXml" ds:itemID="{9070E022-4DF1-4688-8F16-F28ED3B5C5D6}">
  <ds:schemaRefs>
    <ds:schemaRef ds:uri="http://schemas.microsoft.com/sharepoint/events"/>
  </ds:schemaRefs>
</ds:datastoreItem>
</file>

<file path=customXml/itemProps5.xml><?xml version="1.0" encoding="utf-8"?>
<ds:datastoreItem xmlns:ds="http://schemas.openxmlformats.org/officeDocument/2006/customXml" ds:itemID="{DD3C3A40-DEA6-4BB5-9612-DA45890F6BB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15548</TotalTime>
  <Words>2148</Words>
  <Application>Microsoft Office PowerPoint</Application>
  <PresentationFormat>On-screen Show (16:9)</PresentationFormat>
  <Paragraphs>277</Paragraphs>
  <Slides>28</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Source Sans Pro</vt:lpstr>
      <vt:lpstr>Custom Design</vt:lpstr>
      <vt:lpstr>Delivering The Forensic Matrix &amp; Low Intensity Psychological Interventions in Forensic Services in Scotland</vt:lpstr>
      <vt:lpstr>Introduction </vt:lpstr>
      <vt:lpstr>Map of Scotland</vt:lpstr>
      <vt:lpstr>Key Drivers</vt:lpstr>
      <vt:lpstr>Anger Related Aggression</vt:lpstr>
      <vt:lpstr>Match Stepped Care Model</vt:lpstr>
      <vt:lpstr>Forensic Matrix Group Protocols </vt:lpstr>
      <vt:lpstr>Following Match-Stepped Care Model:</vt:lpstr>
      <vt:lpstr>Implementation Drivers Fixen et al 2005</vt:lpstr>
      <vt:lpstr>Low Intensity PT Training </vt:lpstr>
      <vt:lpstr>Intended Learning Outcomes of Training </vt:lpstr>
      <vt:lpstr>How do we ensure governance? “Selection”</vt:lpstr>
      <vt:lpstr>Governance</vt:lpstr>
      <vt:lpstr>Subsequent to training- “Coaching”  </vt:lpstr>
      <vt:lpstr>So far….</vt:lpstr>
      <vt:lpstr>LI Data 2019</vt:lpstr>
      <vt:lpstr>Pyramid Chart</vt:lpstr>
      <vt:lpstr>NOMAD </vt:lpstr>
      <vt:lpstr>Outcomes: is it working? </vt:lpstr>
      <vt:lpstr>Outcomes, moving forward</vt:lpstr>
      <vt:lpstr>Snapshot: Glasgow Forensic Service 2018-2019</vt:lpstr>
      <vt:lpstr>Glasgow Forensic Service 2018-2019 </vt:lpstr>
      <vt:lpstr>Conclusions </vt:lpstr>
      <vt:lpstr>Conclusions II </vt:lpstr>
      <vt:lpstr>Conclusions III</vt:lpstr>
      <vt:lpstr>Next Steps     </vt:lpstr>
      <vt:lpstr>Next Steps II</vt:lpstr>
      <vt:lpstr>Contacts</vt:lpstr>
    </vt:vector>
  </TitlesOfParts>
  <Company>NES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Delivering The Forensic Matrix &amp; Low Intensity Psychological Interventions in Forensic Services in Scotland</dc:title>
  <dc:creator>sarah wright</dc:creator>
  <cp:lastModifiedBy>Joshua Reid</cp:lastModifiedBy>
  <cp:revision>108</cp:revision>
  <cp:lastPrinted>2017-04-12T08:23:19Z</cp:lastPrinted>
  <dcterms:created xsi:type="dcterms:W3CDTF">2017-03-30T11:37:55Z</dcterms:created>
  <dcterms:modified xsi:type="dcterms:W3CDTF">2025-04-15T09:29:53Z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0x010100540009AA9B7AD14AB7CB3A6FC98C51F800093A37BA9DE2234387C8D47F9304F24F</vt:lpwstr>
  </property>
  <property fmtid="{D5CDD505-2E9C-101B-9397-08002B2CF9AE}" pid="3" name="_dlc_DocIdItemGuid">
    <vt:lpwstr>244a56e7-c400-4b46-a328-f20f8e1b5caf</vt:lpwstr>
  </property>
</Properties>
</file>