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9"/>
  </p:notesMasterIdLst>
  <p:handoutMasterIdLst>
    <p:handoutMasterId r:id="rId20"/>
  </p:handoutMasterIdLst>
  <p:sldIdLst>
    <p:sldId id="324" r:id="rId5"/>
    <p:sldId id="358" r:id="rId6"/>
    <p:sldId id="335" r:id="rId7"/>
    <p:sldId id="354" r:id="rId8"/>
    <p:sldId id="361" r:id="rId9"/>
    <p:sldId id="351" r:id="rId10"/>
    <p:sldId id="362" r:id="rId11"/>
    <p:sldId id="327" r:id="rId12"/>
    <p:sldId id="265" r:id="rId13"/>
    <p:sldId id="359" r:id="rId14"/>
    <p:sldId id="344" r:id="rId15"/>
    <p:sldId id="345" r:id="rId16"/>
    <p:sldId id="360" r:id="rId17"/>
    <p:sldId id="357"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anne Nicklas" initials="LN" lastIdx="11" clrIdx="0">
    <p:extLst>
      <p:ext uri="{19B8F6BF-5375-455C-9EA6-DF929625EA0E}">
        <p15:presenceInfo xmlns:p15="http://schemas.microsoft.com/office/powerpoint/2012/main" userId="S::Leeanne.Nicklas@nes.scot.nhs.uk::9a3b4820-0eeb-40d6-ae90-ac37a5aeb667" providerId="AD"/>
      </p:ext>
    </p:extLst>
  </p:cmAuthor>
  <p:cmAuthor id="2" name="Mairi Albiston" initials="MA" lastIdx="7" clrIdx="1">
    <p:extLst>
      <p:ext uri="{19B8F6BF-5375-455C-9EA6-DF929625EA0E}">
        <p15:presenceInfo xmlns:p15="http://schemas.microsoft.com/office/powerpoint/2012/main" userId="S::Mairi.Albiston@nes.scot.nhs.uk::f3979cad-251a-42ef-a102-94cb577ff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88"/>
    <a:srgbClr val="3DB7B0"/>
    <a:srgbClr val="6C2383"/>
    <a:srgbClr val="FF47F4"/>
    <a:srgbClr val="EFEFFF"/>
    <a:srgbClr val="60007A"/>
    <a:srgbClr val="E7E7FF"/>
    <a:srgbClr val="DDDDFF"/>
    <a:srgbClr val="FFFFFF"/>
    <a:srgbClr val="60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44" autoAdjust="0"/>
  </p:normalViewPr>
  <p:slideViewPr>
    <p:cSldViewPr snapToGrid="0">
      <p:cViewPr varScale="1">
        <p:scale>
          <a:sx n="59" d="100"/>
          <a:sy n="59" d="100"/>
        </p:scale>
        <p:origin x="150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i Albiston" userId="f3979cad-251a-42ef-a102-94cb577ff913" providerId="ADAL" clId="{4AF83DFD-10CF-468B-9AA9-415829DFA1EF}"/>
    <pc:docChg chg="undo modSld">
      <pc:chgData name="Mairi Albiston" userId="f3979cad-251a-42ef-a102-94cb577ff913" providerId="ADAL" clId="{4AF83DFD-10CF-468B-9AA9-415829DFA1EF}" dt="2021-02-03T09:13:42.692" v="219" actId="6549"/>
      <pc:docMkLst>
        <pc:docMk/>
      </pc:docMkLst>
      <pc:sldChg chg="modSp">
        <pc:chgData name="Mairi Albiston" userId="f3979cad-251a-42ef-a102-94cb577ff913" providerId="ADAL" clId="{4AF83DFD-10CF-468B-9AA9-415829DFA1EF}" dt="2021-01-28T10:09:25.009" v="170" actId="20577"/>
        <pc:sldMkLst>
          <pc:docMk/>
          <pc:sldMk cId="3371952341" sldId="351"/>
        </pc:sldMkLst>
        <pc:spChg chg="mod">
          <ac:chgData name="Mairi Albiston" userId="f3979cad-251a-42ef-a102-94cb577ff913" providerId="ADAL" clId="{4AF83DFD-10CF-468B-9AA9-415829DFA1EF}" dt="2021-01-28T10:09:25.009" v="170" actId="20577"/>
          <ac:spMkLst>
            <pc:docMk/>
            <pc:sldMk cId="3371952341" sldId="351"/>
            <ac:spMk id="4" creationId="{85D167DD-35EA-447F-865B-E9FACF4EEB06}"/>
          </ac:spMkLst>
        </pc:spChg>
      </pc:sldChg>
      <pc:sldChg chg="modSp">
        <pc:chgData name="Mairi Albiston" userId="f3979cad-251a-42ef-a102-94cb577ff913" providerId="ADAL" clId="{4AF83DFD-10CF-468B-9AA9-415829DFA1EF}" dt="2021-01-28T10:08:05.458" v="163" actId="20577"/>
        <pc:sldMkLst>
          <pc:docMk/>
          <pc:sldMk cId="2833446868" sldId="354"/>
        </pc:sldMkLst>
        <pc:spChg chg="mod">
          <ac:chgData name="Mairi Albiston" userId="f3979cad-251a-42ef-a102-94cb577ff913" providerId="ADAL" clId="{4AF83DFD-10CF-468B-9AA9-415829DFA1EF}" dt="2021-01-28T10:08:05.458" v="163" actId="20577"/>
          <ac:spMkLst>
            <pc:docMk/>
            <pc:sldMk cId="2833446868" sldId="354"/>
            <ac:spMk id="2" creationId="{EBE6CC15-9DB0-4A40-944C-16D0030BCD03}"/>
          </ac:spMkLst>
        </pc:spChg>
      </pc:sldChg>
      <pc:sldChg chg="modSp">
        <pc:chgData name="Mairi Albiston" userId="f3979cad-251a-42ef-a102-94cb577ff913" providerId="ADAL" clId="{4AF83DFD-10CF-468B-9AA9-415829DFA1EF}" dt="2021-02-03T09:13:42.692" v="219" actId="6549"/>
        <pc:sldMkLst>
          <pc:docMk/>
          <pc:sldMk cId="315454470" sldId="358"/>
        </pc:sldMkLst>
        <pc:spChg chg="mod">
          <ac:chgData name="Mairi Albiston" userId="f3979cad-251a-42ef-a102-94cb577ff913" providerId="ADAL" clId="{4AF83DFD-10CF-468B-9AA9-415829DFA1EF}" dt="2021-01-28T10:00:25.944" v="113" actId="1076"/>
          <ac:spMkLst>
            <pc:docMk/>
            <pc:sldMk cId="315454470" sldId="358"/>
            <ac:spMk id="2" creationId="{486B09CA-54B5-4071-8656-A9D6F2C8C988}"/>
          </ac:spMkLst>
        </pc:spChg>
        <pc:spChg chg="mod">
          <ac:chgData name="Mairi Albiston" userId="f3979cad-251a-42ef-a102-94cb577ff913" providerId="ADAL" clId="{4AF83DFD-10CF-468B-9AA9-415829DFA1EF}" dt="2021-02-03T09:13:42.692" v="219" actId="6549"/>
          <ac:spMkLst>
            <pc:docMk/>
            <pc:sldMk cId="315454470" sldId="358"/>
            <ac:spMk id="3" creationId="{D6DCFA03-F6F5-4F6F-8FAD-1A8352F77895}"/>
          </ac:spMkLst>
        </pc:spChg>
      </pc:sldChg>
      <pc:sldChg chg="modSp">
        <pc:chgData name="Mairi Albiston" userId="f3979cad-251a-42ef-a102-94cb577ff913" providerId="ADAL" clId="{4AF83DFD-10CF-468B-9AA9-415829DFA1EF}" dt="2021-01-25T19:36:45.410" v="4" actId="20577"/>
        <pc:sldMkLst>
          <pc:docMk/>
          <pc:sldMk cId="790743440" sldId="361"/>
        </pc:sldMkLst>
        <pc:spChg chg="mod">
          <ac:chgData name="Mairi Albiston" userId="f3979cad-251a-42ef-a102-94cb577ff913" providerId="ADAL" clId="{4AF83DFD-10CF-468B-9AA9-415829DFA1EF}" dt="2021-01-25T19:36:45.410" v="4" actId="20577"/>
          <ac:spMkLst>
            <pc:docMk/>
            <pc:sldMk cId="790743440" sldId="361"/>
            <ac:spMk id="3" creationId="{49382593-94CC-4A00-A6EE-F35EE8C6BA22}"/>
          </ac:spMkLst>
        </pc:spChg>
      </pc:sldChg>
    </pc:docChg>
  </pc:docChgLst>
  <pc:docChgLst>
    <pc:chgData name="Mairi Albiston" userId="f3979cad-251a-42ef-a102-94cb577ff913" providerId="ADAL" clId="{AD3C2F29-0E95-4B9C-B4CC-858C8A2E2FBE}"/>
    <pc:docChg chg="modSld">
      <pc:chgData name="Mairi Albiston" userId="f3979cad-251a-42ef-a102-94cb577ff913" providerId="ADAL" clId="{AD3C2F29-0E95-4B9C-B4CC-858C8A2E2FBE}" dt="2021-03-09T10:31:02.140" v="0" actId="20577"/>
      <pc:docMkLst>
        <pc:docMk/>
      </pc:docMkLst>
      <pc:sldChg chg="modSp">
        <pc:chgData name="Mairi Albiston" userId="f3979cad-251a-42ef-a102-94cb577ff913" providerId="ADAL" clId="{AD3C2F29-0E95-4B9C-B4CC-858C8A2E2FBE}" dt="2021-03-09T10:31:02.140" v="0" actId="20577"/>
        <pc:sldMkLst>
          <pc:docMk/>
          <pc:sldMk cId="3371952341" sldId="351"/>
        </pc:sldMkLst>
        <pc:spChg chg="mod">
          <ac:chgData name="Mairi Albiston" userId="f3979cad-251a-42ef-a102-94cb577ff913" providerId="ADAL" clId="{AD3C2F29-0E95-4B9C-B4CC-858C8A2E2FBE}" dt="2021-03-09T10:31:02.140" v="0" actId="20577"/>
          <ac:spMkLst>
            <pc:docMk/>
            <pc:sldMk cId="3371952341" sldId="351"/>
            <ac:spMk id="4" creationId="{85D167DD-35EA-447F-865B-E9FACF4EEB06}"/>
          </ac:spMkLst>
        </pc:spChg>
      </pc:sldChg>
    </pc:docChg>
  </pc:docChgLst>
  <pc:docChgLst>
    <pc:chgData name="Mairi Albiston" userId="S::mairi.albiston@nes.scot.nhs.uk::f3979cad-251a-42ef-a102-94cb577ff913" providerId="AD" clId="Web-{DF726EC0-0A33-9CBA-5607-8CF2815ACCE3}"/>
    <pc:docChg chg="modSld">
      <pc:chgData name="Mairi Albiston" userId="S::mairi.albiston@nes.scot.nhs.uk::f3979cad-251a-42ef-a102-94cb577ff913" providerId="AD" clId="Web-{DF726EC0-0A33-9CBA-5607-8CF2815ACCE3}" dt="2021-01-25T22:36:57.350" v="4" actId="20577"/>
      <pc:docMkLst>
        <pc:docMk/>
      </pc:docMkLst>
      <pc:sldChg chg="modSp">
        <pc:chgData name="Mairi Albiston" userId="S::mairi.albiston@nes.scot.nhs.uk::f3979cad-251a-42ef-a102-94cb577ff913" providerId="AD" clId="Web-{DF726EC0-0A33-9CBA-5607-8CF2815ACCE3}" dt="2021-01-25T22:36:57.350" v="4" actId="20577"/>
        <pc:sldMkLst>
          <pc:docMk/>
          <pc:sldMk cId="790743440" sldId="361"/>
        </pc:sldMkLst>
        <pc:spChg chg="mod">
          <ac:chgData name="Mairi Albiston" userId="S::mairi.albiston@nes.scot.nhs.uk::f3979cad-251a-42ef-a102-94cb577ff913" providerId="AD" clId="Web-{DF726EC0-0A33-9CBA-5607-8CF2815ACCE3}" dt="2021-01-25T22:36:57.350" v="4" actId="20577"/>
          <ac:spMkLst>
            <pc:docMk/>
            <pc:sldMk cId="790743440" sldId="361"/>
            <ac:spMk id="3" creationId="{49382593-94CC-4A00-A6EE-F35EE8C6BA22}"/>
          </ac:spMkLst>
        </pc:spChg>
      </pc:sldChg>
    </pc:docChg>
  </pc:docChgLst>
  <pc:docChgLst>
    <pc:chgData name="Leeanne Nicklas" userId="9a3b4820-0eeb-40d6-ae90-ac37a5aeb667" providerId="ADAL" clId="{3DC8802C-B4AF-42D3-A709-91AF3D6EB238}"/>
    <pc:docChg chg="undo custSel modSld">
      <pc:chgData name="Leeanne Nicklas" userId="9a3b4820-0eeb-40d6-ae90-ac37a5aeb667" providerId="ADAL" clId="{3DC8802C-B4AF-42D3-A709-91AF3D6EB238}" dt="2021-01-21T12:19:56.695" v="158" actId="14100"/>
      <pc:docMkLst>
        <pc:docMk/>
      </pc:docMkLst>
      <pc:sldChg chg="modSp">
        <pc:chgData name="Leeanne Nicklas" userId="9a3b4820-0eeb-40d6-ae90-ac37a5aeb667" providerId="ADAL" clId="{3DC8802C-B4AF-42D3-A709-91AF3D6EB238}" dt="2021-01-21T12:13:40.191" v="119" actId="14100"/>
        <pc:sldMkLst>
          <pc:docMk/>
          <pc:sldMk cId="2937162018" sldId="265"/>
        </pc:sldMkLst>
        <pc:spChg chg="mod">
          <ac:chgData name="Leeanne Nicklas" userId="9a3b4820-0eeb-40d6-ae90-ac37a5aeb667" providerId="ADAL" clId="{3DC8802C-B4AF-42D3-A709-91AF3D6EB238}" dt="2021-01-21T12:13:40.191" v="119" actId="14100"/>
          <ac:spMkLst>
            <pc:docMk/>
            <pc:sldMk cId="2937162018" sldId="265"/>
            <ac:spMk id="3" creationId="{1FE6AD6A-DE1F-48A6-BDA0-F5219B406642}"/>
          </ac:spMkLst>
        </pc:spChg>
        <pc:spChg chg="mod">
          <ac:chgData name="Leeanne Nicklas" userId="9a3b4820-0eeb-40d6-ae90-ac37a5aeb667" providerId="ADAL" clId="{3DC8802C-B4AF-42D3-A709-91AF3D6EB238}" dt="2021-01-21T12:13:14.269" v="115" actId="255"/>
          <ac:spMkLst>
            <pc:docMk/>
            <pc:sldMk cId="2937162018" sldId="265"/>
            <ac:spMk id="5" creationId="{80690850-3714-40C5-9DF5-B1F11EE5CB36}"/>
          </ac:spMkLst>
        </pc:spChg>
        <pc:spChg chg="mod">
          <ac:chgData name="Leeanne Nicklas" userId="9a3b4820-0eeb-40d6-ae90-ac37a5aeb667" providerId="ADAL" clId="{3DC8802C-B4AF-42D3-A709-91AF3D6EB238}" dt="2021-01-21T12:13:26.449" v="117" actId="1076"/>
          <ac:spMkLst>
            <pc:docMk/>
            <pc:sldMk cId="2937162018" sldId="265"/>
            <ac:spMk id="7" creationId="{3E28B6A8-FF33-45EC-9AD8-58A20D1625A5}"/>
          </ac:spMkLst>
        </pc:spChg>
      </pc:sldChg>
      <pc:sldChg chg="modSp">
        <pc:chgData name="Leeanne Nicklas" userId="9a3b4820-0eeb-40d6-ae90-ac37a5aeb667" providerId="ADAL" clId="{3DC8802C-B4AF-42D3-A709-91AF3D6EB238}" dt="2021-01-21T12:10:21.846" v="102" actId="20577"/>
        <pc:sldMkLst>
          <pc:docMk/>
          <pc:sldMk cId="1135534557" sldId="344"/>
        </pc:sldMkLst>
        <pc:spChg chg="mod">
          <ac:chgData name="Leeanne Nicklas" userId="9a3b4820-0eeb-40d6-ae90-ac37a5aeb667" providerId="ADAL" clId="{3DC8802C-B4AF-42D3-A709-91AF3D6EB238}" dt="2021-01-21T12:09:04.156" v="89" actId="14100"/>
          <ac:spMkLst>
            <pc:docMk/>
            <pc:sldMk cId="1135534557" sldId="344"/>
            <ac:spMk id="29" creationId="{C907FAFB-CBA6-4C8E-AB71-8E02A47BCF0C}"/>
          </ac:spMkLst>
        </pc:spChg>
        <pc:spChg chg="mod">
          <ac:chgData name="Leeanne Nicklas" userId="9a3b4820-0eeb-40d6-ae90-ac37a5aeb667" providerId="ADAL" clId="{3DC8802C-B4AF-42D3-A709-91AF3D6EB238}" dt="2021-01-21T12:10:21.846" v="102" actId="20577"/>
          <ac:spMkLst>
            <pc:docMk/>
            <pc:sldMk cId="1135534557" sldId="344"/>
            <ac:spMk id="30" creationId="{1154826A-0325-4AC4-8367-FA68E9BFA20E}"/>
          </ac:spMkLst>
        </pc:spChg>
        <pc:grpChg chg="mod">
          <ac:chgData name="Leeanne Nicklas" userId="9a3b4820-0eeb-40d6-ae90-ac37a5aeb667" providerId="ADAL" clId="{3DC8802C-B4AF-42D3-A709-91AF3D6EB238}" dt="2021-01-21T12:09:36.070" v="93" actId="14100"/>
          <ac:grpSpMkLst>
            <pc:docMk/>
            <pc:sldMk cId="1135534557" sldId="344"/>
            <ac:grpSpMk id="28" creationId="{A6C53C54-898D-401F-9022-ED6C2C6E9656}"/>
          </ac:grpSpMkLst>
        </pc:grpChg>
      </pc:sldChg>
      <pc:sldChg chg="modSp">
        <pc:chgData name="Leeanne Nicklas" userId="9a3b4820-0eeb-40d6-ae90-ac37a5aeb667" providerId="ADAL" clId="{3DC8802C-B4AF-42D3-A709-91AF3D6EB238}" dt="2021-01-21T12:19:14.875" v="155" actId="113"/>
        <pc:sldMkLst>
          <pc:docMk/>
          <pc:sldMk cId="3371952341" sldId="351"/>
        </pc:sldMkLst>
        <pc:spChg chg="mod">
          <ac:chgData name="Leeanne Nicklas" userId="9a3b4820-0eeb-40d6-ae90-ac37a5aeb667" providerId="ADAL" clId="{3DC8802C-B4AF-42D3-A709-91AF3D6EB238}" dt="2021-01-21T12:19:14.875" v="155" actId="113"/>
          <ac:spMkLst>
            <pc:docMk/>
            <pc:sldMk cId="3371952341" sldId="351"/>
            <ac:spMk id="4" creationId="{85D167DD-35EA-447F-865B-E9FACF4EEB06}"/>
          </ac:spMkLst>
        </pc:spChg>
      </pc:sldChg>
      <pc:sldChg chg="modSp">
        <pc:chgData name="Leeanne Nicklas" userId="9a3b4820-0eeb-40d6-ae90-ac37a5aeb667" providerId="ADAL" clId="{3DC8802C-B4AF-42D3-A709-91AF3D6EB238}" dt="2021-01-21T12:18:41.069" v="152" actId="113"/>
        <pc:sldMkLst>
          <pc:docMk/>
          <pc:sldMk cId="2833446868" sldId="354"/>
        </pc:sldMkLst>
        <pc:spChg chg="mod">
          <ac:chgData name="Leeanne Nicklas" userId="9a3b4820-0eeb-40d6-ae90-ac37a5aeb667" providerId="ADAL" clId="{3DC8802C-B4AF-42D3-A709-91AF3D6EB238}" dt="2021-01-21T12:18:41.069" v="152" actId="113"/>
          <ac:spMkLst>
            <pc:docMk/>
            <pc:sldMk cId="2833446868" sldId="354"/>
            <ac:spMk id="2" creationId="{EBE6CC15-9DB0-4A40-944C-16D0030BCD03}"/>
          </ac:spMkLst>
        </pc:spChg>
      </pc:sldChg>
      <pc:sldChg chg="modSp">
        <pc:chgData name="Leeanne Nicklas" userId="9a3b4820-0eeb-40d6-ae90-ac37a5aeb667" providerId="ADAL" clId="{3DC8802C-B4AF-42D3-A709-91AF3D6EB238}" dt="2021-01-21T12:18:03.186" v="149" actId="1076"/>
        <pc:sldMkLst>
          <pc:docMk/>
          <pc:sldMk cId="315454470" sldId="358"/>
        </pc:sldMkLst>
        <pc:spChg chg="mod">
          <ac:chgData name="Leeanne Nicklas" userId="9a3b4820-0eeb-40d6-ae90-ac37a5aeb667" providerId="ADAL" clId="{3DC8802C-B4AF-42D3-A709-91AF3D6EB238}" dt="2021-01-21T12:18:03.186" v="149" actId="1076"/>
          <ac:spMkLst>
            <pc:docMk/>
            <pc:sldMk cId="315454470" sldId="358"/>
            <ac:spMk id="3" creationId="{D6DCFA03-F6F5-4F6F-8FAD-1A8352F77895}"/>
          </ac:spMkLst>
        </pc:spChg>
      </pc:sldChg>
      <pc:sldChg chg="modSp">
        <pc:chgData name="Leeanne Nicklas" userId="9a3b4820-0eeb-40d6-ae90-ac37a5aeb667" providerId="ADAL" clId="{3DC8802C-B4AF-42D3-A709-91AF3D6EB238}" dt="2021-01-21T12:11:36.884" v="104" actId="2711"/>
        <pc:sldMkLst>
          <pc:docMk/>
          <pc:sldMk cId="2835932313" sldId="359"/>
        </pc:sldMkLst>
        <pc:spChg chg="mod">
          <ac:chgData name="Leeanne Nicklas" userId="9a3b4820-0eeb-40d6-ae90-ac37a5aeb667" providerId="ADAL" clId="{3DC8802C-B4AF-42D3-A709-91AF3D6EB238}" dt="2021-01-21T12:11:36.884" v="104" actId="2711"/>
          <ac:spMkLst>
            <pc:docMk/>
            <pc:sldMk cId="2835932313" sldId="359"/>
            <ac:spMk id="3" creationId="{DC375E95-2A44-4F5B-AC5B-4E225382BCC6}"/>
          </ac:spMkLst>
        </pc:spChg>
      </pc:sldChg>
      <pc:sldChg chg="modSp">
        <pc:chgData name="Leeanne Nicklas" userId="9a3b4820-0eeb-40d6-ae90-ac37a5aeb667" providerId="ADAL" clId="{3DC8802C-B4AF-42D3-A709-91AF3D6EB238}" dt="2021-01-21T12:18:54.547" v="153" actId="113"/>
        <pc:sldMkLst>
          <pc:docMk/>
          <pc:sldMk cId="790743440" sldId="361"/>
        </pc:sldMkLst>
        <pc:spChg chg="mod">
          <ac:chgData name="Leeanne Nicklas" userId="9a3b4820-0eeb-40d6-ae90-ac37a5aeb667" providerId="ADAL" clId="{3DC8802C-B4AF-42D3-A709-91AF3D6EB238}" dt="2021-01-21T12:18:54.547" v="153" actId="113"/>
          <ac:spMkLst>
            <pc:docMk/>
            <pc:sldMk cId="790743440" sldId="361"/>
            <ac:spMk id="3" creationId="{49382593-94CC-4A00-A6EE-F35EE8C6BA22}"/>
          </ac:spMkLst>
        </pc:spChg>
      </pc:sldChg>
      <pc:sldChg chg="modSp">
        <pc:chgData name="Leeanne Nicklas" userId="9a3b4820-0eeb-40d6-ae90-ac37a5aeb667" providerId="ADAL" clId="{3DC8802C-B4AF-42D3-A709-91AF3D6EB238}" dt="2021-01-21T12:19:56.695" v="158" actId="14100"/>
        <pc:sldMkLst>
          <pc:docMk/>
          <pc:sldMk cId="3257438475" sldId="362"/>
        </pc:sldMkLst>
        <pc:spChg chg="mod">
          <ac:chgData name="Leeanne Nicklas" userId="9a3b4820-0eeb-40d6-ae90-ac37a5aeb667" providerId="ADAL" clId="{3DC8802C-B4AF-42D3-A709-91AF3D6EB238}" dt="2021-01-21T12:19:56.695" v="158" actId="14100"/>
          <ac:spMkLst>
            <pc:docMk/>
            <pc:sldMk cId="3257438475" sldId="362"/>
            <ac:spMk id="2" creationId="{2D38442F-94D1-4CF7-9397-478F2CD41E2C}"/>
          </ac:spMkLst>
        </pc:spChg>
        <pc:spChg chg="mod">
          <ac:chgData name="Leeanne Nicklas" userId="9a3b4820-0eeb-40d6-ae90-ac37a5aeb667" providerId="ADAL" clId="{3DC8802C-B4AF-42D3-A709-91AF3D6EB238}" dt="2021-01-21T12:16:10.366" v="141" actId="20577"/>
          <ac:spMkLst>
            <pc:docMk/>
            <pc:sldMk cId="3257438475" sldId="362"/>
            <ac:spMk id="5" creationId="{CD8E2AD1-0CD3-4D60-8191-CCB60D33AA52}"/>
          </ac:spMkLst>
        </pc:spChg>
      </pc:sldChg>
    </pc:docChg>
  </pc:docChgLst>
  <pc:docChgLst>
    <pc:chgData name="Mairi Albiston" userId="f3979cad-251a-42ef-a102-94cb577ff913" providerId="ADAL" clId="{FF61796A-042C-4985-A228-61FF869D4771}"/>
    <pc:docChg chg="modSld">
      <pc:chgData name="Mairi Albiston" userId="f3979cad-251a-42ef-a102-94cb577ff913" providerId="ADAL" clId="{FF61796A-042C-4985-A228-61FF869D4771}" dt="2021-01-21T14:53:39.643" v="122" actId="20577"/>
      <pc:docMkLst>
        <pc:docMk/>
      </pc:docMkLst>
      <pc:sldChg chg="modSp">
        <pc:chgData name="Mairi Albiston" userId="f3979cad-251a-42ef-a102-94cb577ff913" providerId="ADAL" clId="{FF61796A-042C-4985-A228-61FF869D4771}" dt="2021-01-21T14:53:16.511" v="114" actId="20577"/>
        <pc:sldMkLst>
          <pc:docMk/>
          <pc:sldMk cId="2833446868" sldId="354"/>
        </pc:sldMkLst>
        <pc:spChg chg="mod">
          <ac:chgData name="Mairi Albiston" userId="f3979cad-251a-42ef-a102-94cb577ff913" providerId="ADAL" clId="{FF61796A-042C-4985-A228-61FF869D4771}" dt="2021-01-21T14:53:16.511" v="114" actId="20577"/>
          <ac:spMkLst>
            <pc:docMk/>
            <pc:sldMk cId="2833446868" sldId="354"/>
            <ac:spMk id="2" creationId="{EBE6CC15-9DB0-4A40-944C-16D0030BCD03}"/>
          </ac:spMkLst>
        </pc:spChg>
      </pc:sldChg>
      <pc:sldChg chg="modSp">
        <pc:chgData name="Mairi Albiston" userId="f3979cad-251a-42ef-a102-94cb577ff913" providerId="ADAL" clId="{FF61796A-042C-4985-A228-61FF869D4771}" dt="2021-01-21T14:53:39.643" v="122" actId="20577"/>
        <pc:sldMkLst>
          <pc:docMk/>
          <pc:sldMk cId="790743440" sldId="361"/>
        </pc:sldMkLst>
        <pc:spChg chg="mod">
          <ac:chgData name="Mairi Albiston" userId="f3979cad-251a-42ef-a102-94cb577ff913" providerId="ADAL" clId="{FF61796A-042C-4985-A228-61FF869D4771}" dt="2021-01-21T14:52:32.939" v="83" actId="1076"/>
          <ac:spMkLst>
            <pc:docMk/>
            <pc:sldMk cId="790743440" sldId="361"/>
            <ac:spMk id="2" creationId="{12FCF450-F7D6-4FEF-B6D4-E4C256C69D3D}"/>
          </ac:spMkLst>
        </pc:spChg>
        <pc:spChg chg="mod">
          <ac:chgData name="Mairi Albiston" userId="f3979cad-251a-42ef-a102-94cb577ff913" providerId="ADAL" clId="{FF61796A-042C-4985-A228-61FF869D4771}" dt="2021-01-21T14:53:39.643" v="122" actId="20577"/>
          <ac:spMkLst>
            <pc:docMk/>
            <pc:sldMk cId="790743440" sldId="361"/>
            <ac:spMk id="3" creationId="{49382593-94CC-4A00-A6EE-F35EE8C6BA22}"/>
          </ac:spMkLst>
        </pc:spChg>
      </pc:sldChg>
    </pc:docChg>
  </pc:docChgLst>
  <pc:docChgLst>
    <pc:chgData name="Leeanne Nicklas" userId="9a3b4820-0eeb-40d6-ae90-ac37a5aeb667" providerId="ADAL" clId="{67051FCF-9F73-4D9B-B219-B4484F2AAB70}"/>
    <pc:docChg chg="modSld">
      <pc:chgData name="Leeanne Nicklas" userId="9a3b4820-0eeb-40d6-ae90-ac37a5aeb667" providerId="ADAL" clId="{67051FCF-9F73-4D9B-B219-B4484F2AAB70}" dt="2021-01-21T12:29:49.575" v="12" actId="255"/>
      <pc:docMkLst>
        <pc:docMk/>
      </pc:docMkLst>
      <pc:sldChg chg="modSp">
        <pc:chgData name="Leeanne Nicklas" userId="9a3b4820-0eeb-40d6-ae90-ac37a5aeb667" providerId="ADAL" clId="{67051FCF-9F73-4D9B-B219-B4484F2AAB70}" dt="2021-01-21T12:29:49.575" v="12" actId="255"/>
        <pc:sldMkLst>
          <pc:docMk/>
          <pc:sldMk cId="2833446868" sldId="354"/>
        </pc:sldMkLst>
        <pc:spChg chg="mod">
          <ac:chgData name="Leeanne Nicklas" userId="9a3b4820-0eeb-40d6-ae90-ac37a5aeb667" providerId="ADAL" clId="{67051FCF-9F73-4D9B-B219-B4484F2AAB70}" dt="2021-01-21T12:29:49.575" v="12" actId="255"/>
          <ac:spMkLst>
            <pc:docMk/>
            <pc:sldMk cId="2833446868" sldId="354"/>
            <ac:spMk id="2" creationId="{EBE6CC15-9DB0-4A40-944C-16D0030BCD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56B4300-6313-8B46-9B26-2D67B697A504}" type="datetimeFigureOut">
              <a:rPr lang="en-US" smtClean="0"/>
              <a:t>3/9/2021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80F8D2-3289-4CA1-93CD-6601ADAE23CA}" type="datetimeFigureOut">
              <a:rPr lang="en-GB" smtClean="0"/>
              <a:t>09/03/2021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DF091C-1BDB-4506-A950-AE94F691EDC9}" type="slidenum">
              <a:rPr lang="en-GB" smtClean="0"/>
              <a:t>‹#›</a:t>
            </a:fld>
            <a:endParaRPr lang="en-GB"/>
          </a:p>
        </p:txBody>
      </p:sp>
    </p:spTree>
    <p:extLst>
      <p:ext uri="{BB962C8B-B14F-4D97-AF65-F5344CB8AC3E}">
        <p14:creationId xmlns:p14="http://schemas.microsoft.com/office/powerpoint/2010/main" val="69663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DF091C-1BDB-4506-A950-AE94F691EDC9}" type="slidenum">
              <a:rPr lang="en-GB" smtClean="0"/>
              <a:t>1</a:t>
            </a:fld>
            <a:endParaRPr lang="en-GB"/>
          </a:p>
        </p:txBody>
      </p:sp>
    </p:spTree>
    <p:extLst>
      <p:ext uri="{BB962C8B-B14F-4D97-AF65-F5344CB8AC3E}">
        <p14:creationId xmlns:p14="http://schemas.microsoft.com/office/powerpoint/2010/main" val="11997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DF091C-1BDB-4506-A950-AE94F691EDC9}" type="slidenum">
              <a:rPr lang="en-GB" smtClean="0"/>
              <a:t>3</a:t>
            </a:fld>
            <a:endParaRPr lang="en-GB"/>
          </a:p>
        </p:txBody>
      </p:sp>
    </p:spTree>
    <p:extLst>
      <p:ext uri="{BB962C8B-B14F-4D97-AF65-F5344CB8AC3E}">
        <p14:creationId xmlns:p14="http://schemas.microsoft.com/office/powerpoint/2010/main" val="137659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DF091C-1BDB-4506-A950-AE94F691EDC9}" type="slidenum">
              <a:rPr lang="en-GB" smtClean="0"/>
              <a:t>8</a:t>
            </a:fld>
            <a:endParaRPr lang="en-GB"/>
          </a:p>
        </p:txBody>
      </p:sp>
    </p:spTree>
    <p:extLst>
      <p:ext uri="{BB962C8B-B14F-4D97-AF65-F5344CB8AC3E}">
        <p14:creationId xmlns:p14="http://schemas.microsoft.com/office/powerpoint/2010/main" val="38268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F091C-1BDB-4506-A950-AE94F691EDC9}" type="slidenum">
              <a:rPr lang="en-GB" smtClean="0"/>
              <a:t>9</a:t>
            </a:fld>
            <a:endParaRPr lang="en-GB"/>
          </a:p>
        </p:txBody>
      </p:sp>
    </p:spTree>
    <p:extLst>
      <p:ext uri="{BB962C8B-B14F-4D97-AF65-F5344CB8AC3E}">
        <p14:creationId xmlns:p14="http://schemas.microsoft.com/office/powerpoint/2010/main" val="258883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enquire via the Head of </a:t>
            </a:r>
            <a:r>
              <a:rPr lang="en-US" b="1" dirty="0" err="1"/>
              <a:t>Programme</a:t>
            </a:r>
            <a:r>
              <a:rPr lang="en-US" b="1" dirty="0"/>
              <a:t> for Supervision to see the entry requirements for these specialist courses. </a:t>
            </a:r>
          </a:p>
        </p:txBody>
      </p:sp>
      <p:sp>
        <p:nvSpPr>
          <p:cNvPr id="4" name="Slide Number Placeholder 3"/>
          <p:cNvSpPr>
            <a:spLocks noGrp="1"/>
          </p:cNvSpPr>
          <p:nvPr>
            <p:ph type="sldNum" sz="quarter" idx="5"/>
          </p:nvPr>
        </p:nvSpPr>
        <p:spPr/>
        <p:txBody>
          <a:bodyPr/>
          <a:lstStyle/>
          <a:p>
            <a:fld id="{F0DF091C-1BDB-4506-A950-AE94F691EDC9}" type="slidenum">
              <a:rPr lang="en-GB" smtClean="0"/>
              <a:t>11</a:t>
            </a:fld>
            <a:endParaRPr lang="en-GB"/>
          </a:p>
        </p:txBody>
      </p:sp>
    </p:spTree>
    <p:extLst>
      <p:ext uri="{BB962C8B-B14F-4D97-AF65-F5344CB8AC3E}">
        <p14:creationId xmlns:p14="http://schemas.microsoft.com/office/powerpoint/2010/main" val="330429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F091C-1BDB-4506-A950-AE94F691EDC9}" type="slidenum">
              <a:rPr lang="en-GB" smtClean="0"/>
              <a:t>12</a:t>
            </a:fld>
            <a:endParaRPr lang="en-GB"/>
          </a:p>
        </p:txBody>
      </p:sp>
    </p:spTree>
    <p:extLst>
      <p:ext uri="{BB962C8B-B14F-4D97-AF65-F5344CB8AC3E}">
        <p14:creationId xmlns:p14="http://schemas.microsoft.com/office/powerpoint/2010/main" val="179488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DF091C-1BDB-4506-A950-AE94F691EDC9}" type="slidenum">
              <a:rPr lang="en-GB" smtClean="0"/>
              <a:t>14</a:t>
            </a:fld>
            <a:endParaRPr lang="en-GB"/>
          </a:p>
        </p:txBody>
      </p:sp>
    </p:spTree>
    <p:extLst>
      <p:ext uri="{BB962C8B-B14F-4D97-AF65-F5344CB8AC3E}">
        <p14:creationId xmlns:p14="http://schemas.microsoft.com/office/powerpoint/2010/main" val="234889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7188"/>
        </a:solidFill>
        <a:effectLst/>
      </p:bgPr>
    </p:bg>
    <p:spTree>
      <p:nvGrpSpPr>
        <p:cNvPr id="1" name=""/>
        <p:cNvGrpSpPr/>
        <p:nvPr/>
      </p:nvGrpSpPr>
      <p:grpSpPr>
        <a:xfrm>
          <a:off x="0" y="0"/>
          <a:ext cx="0" cy="0"/>
          <a:chOff x="0" y="0"/>
          <a:chExt cx="0" cy="0"/>
        </a:xfrm>
      </p:grpSpPr>
      <p:sp>
        <p:nvSpPr>
          <p:cNvPr id="8" name="Rectangle 7"/>
          <p:cNvSpPr/>
          <p:nvPr userDrawn="1"/>
        </p:nvSpPr>
        <p:spPr>
          <a:xfrm>
            <a:off x="1636273" y="133210"/>
            <a:ext cx="7507728" cy="1414544"/>
          </a:xfrm>
          <a:prstGeom prst="rect">
            <a:avLst/>
          </a:prstGeom>
          <a:solidFill>
            <a:srgbClr val="3DB7B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6C2383"/>
              </a:solidFill>
            </a:endParaRPr>
          </a:p>
        </p:txBody>
      </p:sp>
      <p:sp>
        <p:nvSpPr>
          <p:cNvPr id="9" name="Rectangle 8">
            <a:extLst>
              <a:ext uri="{FF2B5EF4-FFF2-40B4-BE49-F238E27FC236}">
                <a16:creationId xmlns:a16="http://schemas.microsoft.com/office/drawing/2014/main" id="{512B100A-FBB8-784A-B479-381A8419B17B}"/>
              </a:ext>
            </a:extLst>
          </p:cNvPr>
          <p:cNvSpPr/>
          <p:nvPr userDrawn="1"/>
        </p:nvSpPr>
        <p:spPr>
          <a:xfrm>
            <a:off x="0" y="133210"/>
            <a:ext cx="1491891" cy="1414544"/>
          </a:xfrm>
          <a:prstGeom prst="rect">
            <a:avLst/>
          </a:prstGeom>
          <a:solidFill>
            <a:srgbClr val="3DB7B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6C2383"/>
              </a:solidFill>
            </a:endParaRPr>
          </a:p>
        </p:txBody>
      </p: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46405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7" name="Rectangle 6"/>
          <p:cNvSpPr/>
          <p:nvPr userDrawn="1"/>
        </p:nvSpPr>
        <p:spPr>
          <a:xfrm>
            <a:off x="0" y="6602568"/>
            <a:ext cx="9144000" cy="25543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6C2383"/>
              </a:solidFill>
            </a:endParaRPr>
          </a:p>
        </p:txBody>
      </p:sp>
      <p:sp>
        <p:nvSpPr>
          <p:cNvPr id="11" name="TextBox 10">
            <a:extLst>
              <a:ext uri="{FF2B5EF4-FFF2-40B4-BE49-F238E27FC236}">
                <a16:creationId xmlns:a16="http://schemas.microsoft.com/office/drawing/2014/main" id="{329376EC-6FDD-B342-9C40-2B2349CAC5EB}"/>
              </a:ext>
            </a:extLst>
          </p:cNvPr>
          <p:cNvSpPr txBox="1"/>
          <p:nvPr userDrawn="1"/>
        </p:nvSpPr>
        <p:spPr>
          <a:xfrm>
            <a:off x="2932043" y="83429"/>
            <a:ext cx="605140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rPr>
              <a:t>GENERIC SUPERVISION COMPETENCES</a:t>
            </a:r>
          </a:p>
        </p:txBody>
      </p:sp>
      <p:sp>
        <p:nvSpPr>
          <p:cNvPr id="8" name="TextBox 7">
            <a:extLst>
              <a:ext uri="{FF2B5EF4-FFF2-40B4-BE49-F238E27FC236}">
                <a16:creationId xmlns:a16="http://schemas.microsoft.com/office/drawing/2014/main" id="{DF4C4FCB-3E35-C24C-AB40-ADACEBB9A000}"/>
              </a:ext>
            </a:extLst>
          </p:cNvPr>
          <p:cNvSpPr txBox="1"/>
          <p:nvPr userDrawn="1"/>
        </p:nvSpPr>
        <p:spPr>
          <a:xfrm>
            <a:off x="215158" y="92819"/>
            <a:ext cx="256779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NHS Education for Scotland</a:t>
            </a:r>
          </a:p>
        </p:txBody>
      </p:sp>
      <p:sp>
        <p:nvSpPr>
          <p:cNvPr id="13" name="Title 25">
            <a:extLst>
              <a:ext uri="{FF2B5EF4-FFF2-40B4-BE49-F238E27FC236}">
                <a16:creationId xmlns:a16="http://schemas.microsoft.com/office/drawing/2014/main" id="{C2ABBD81-9696-9E41-999F-B067387771DD}"/>
              </a:ext>
            </a:extLst>
          </p:cNvPr>
          <p:cNvSpPr>
            <a:spLocks noGrp="1"/>
          </p:cNvSpPr>
          <p:nvPr>
            <p:ph type="title"/>
          </p:nvPr>
        </p:nvSpPr>
        <p:spPr>
          <a:xfrm>
            <a:off x="1108520" y="881073"/>
            <a:ext cx="7578279" cy="1143000"/>
          </a:xfrm>
        </p:spPr>
        <p:txBody>
          <a:bodyPr>
            <a:normAutofit/>
          </a:bodyPr>
          <a:lstStyle>
            <a:lvl1pPr algn="l">
              <a:defRPr sz="3000" b="0" i="0" baseline="0">
                <a:solidFill>
                  <a:srgbClr val="007188"/>
                </a:solidFill>
                <a:latin typeface="Source Sans Pro Semibold" panose="020B0503030403020204" pitchFamily="34" charset="0"/>
              </a:defRPr>
            </a:lvl1pPr>
          </a:lstStyle>
          <a:p>
            <a:r>
              <a:rPr lang="en-US"/>
              <a:t>Click to edit Master title style</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46405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6602568"/>
            <a:ext cx="9144000" cy="25543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4F188B77-2F3F-6F4A-89EC-12132DBCE471}"/>
              </a:ext>
            </a:extLst>
          </p:cNvPr>
          <p:cNvSpPr txBox="1"/>
          <p:nvPr userDrawn="1"/>
        </p:nvSpPr>
        <p:spPr>
          <a:xfrm>
            <a:off x="215158" y="92819"/>
            <a:ext cx="256779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NHS Education for Scotland</a:t>
            </a:r>
          </a:p>
        </p:txBody>
      </p:sp>
      <p:sp>
        <p:nvSpPr>
          <p:cNvPr id="8" name="TextBox 7">
            <a:extLst>
              <a:ext uri="{FF2B5EF4-FFF2-40B4-BE49-F238E27FC236}">
                <a16:creationId xmlns:a16="http://schemas.microsoft.com/office/drawing/2014/main" id="{44C5DEE0-5424-8F41-B859-3DA1D2B3F94C}"/>
              </a:ext>
            </a:extLst>
          </p:cNvPr>
          <p:cNvSpPr txBox="1"/>
          <p:nvPr userDrawn="1"/>
        </p:nvSpPr>
        <p:spPr>
          <a:xfrm>
            <a:off x="2932043" y="83429"/>
            <a:ext cx="605140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rPr>
              <a:t>GENERIC SUPERVISION COMPETENCES</a:t>
            </a:r>
          </a:p>
        </p:txBody>
      </p:sp>
      <p:sp>
        <p:nvSpPr>
          <p:cNvPr id="32" name="Text Placeholder 31">
            <a:extLst>
              <a:ext uri="{FF2B5EF4-FFF2-40B4-BE49-F238E27FC236}">
                <a16:creationId xmlns:a16="http://schemas.microsoft.com/office/drawing/2014/main" id="{3FE5E185-A63C-2A40-AC36-90AC65A32E13}"/>
              </a:ext>
            </a:extLst>
          </p:cNvPr>
          <p:cNvSpPr>
            <a:spLocks noGrp="1" noChangeAspect="1"/>
          </p:cNvSpPr>
          <p:nvPr>
            <p:ph type="body" sz="quarter" idx="10"/>
          </p:nvPr>
        </p:nvSpPr>
        <p:spPr>
          <a:xfrm>
            <a:off x="732004" y="2164143"/>
            <a:ext cx="4350893" cy="541338"/>
          </a:xfrm>
        </p:spPr>
        <p:txBody>
          <a:bodyPr>
            <a:noAutofit/>
          </a:bodyPr>
          <a:lstStyle>
            <a:lvl1pPr marL="342900" indent="-342900">
              <a:buFontTx/>
              <a:buBlip>
                <a:blip r:embed="rId2"/>
              </a:buBlip>
              <a:defRPr sz="2000" baseline="0">
                <a:latin typeface="Source Sans Pro" panose="020B0503030403020204" pitchFamily="34" charset="0"/>
              </a:defRPr>
            </a:lvl1pPr>
          </a:lstStyle>
          <a:p>
            <a:pPr lvl="0"/>
            <a:r>
              <a:rPr lang="en-US"/>
              <a:t>Edit Master text styles</a:t>
            </a:r>
          </a:p>
        </p:txBody>
      </p:sp>
      <p:sp>
        <p:nvSpPr>
          <p:cNvPr id="33" name="Text Placeholder 31">
            <a:extLst>
              <a:ext uri="{FF2B5EF4-FFF2-40B4-BE49-F238E27FC236}">
                <a16:creationId xmlns:a16="http://schemas.microsoft.com/office/drawing/2014/main" id="{70EFDCE8-A9AD-DB48-A8C3-A918C919E21D}"/>
              </a:ext>
            </a:extLst>
          </p:cNvPr>
          <p:cNvSpPr>
            <a:spLocks noGrp="1" noChangeAspect="1"/>
          </p:cNvSpPr>
          <p:nvPr>
            <p:ph type="body" sz="quarter" idx="11"/>
          </p:nvPr>
        </p:nvSpPr>
        <p:spPr>
          <a:xfrm>
            <a:off x="732003" y="2894480"/>
            <a:ext cx="4350893" cy="541338"/>
          </a:xfrm>
        </p:spPr>
        <p:txBody>
          <a:bodyPr>
            <a:noAutofit/>
          </a:bodyPr>
          <a:lstStyle>
            <a:lvl1pPr marL="342900" indent="-342900">
              <a:buFontTx/>
              <a:buBlip>
                <a:blip r:embed="rId2"/>
              </a:buBlip>
              <a:defRPr sz="2000" baseline="0">
                <a:latin typeface="Source Sans Pro" panose="020B0503030403020204" pitchFamily="34" charset="0"/>
              </a:defRPr>
            </a:lvl1pPr>
          </a:lstStyle>
          <a:p>
            <a:pPr lvl="0"/>
            <a:r>
              <a:rPr lang="en-US"/>
              <a:t>Edit Master text styles</a:t>
            </a:r>
          </a:p>
        </p:txBody>
      </p:sp>
      <p:sp>
        <p:nvSpPr>
          <p:cNvPr id="35" name="Text Placeholder 31">
            <a:extLst>
              <a:ext uri="{FF2B5EF4-FFF2-40B4-BE49-F238E27FC236}">
                <a16:creationId xmlns:a16="http://schemas.microsoft.com/office/drawing/2014/main" id="{04A3B587-5A22-DA43-AC63-41867E698A4E}"/>
              </a:ext>
            </a:extLst>
          </p:cNvPr>
          <p:cNvSpPr>
            <a:spLocks noGrp="1" noChangeAspect="1"/>
          </p:cNvSpPr>
          <p:nvPr>
            <p:ph type="body" sz="quarter" idx="12"/>
          </p:nvPr>
        </p:nvSpPr>
        <p:spPr>
          <a:xfrm>
            <a:off x="732003" y="3625162"/>
            <a:ext cx="4350893" cy="541338"/>
          </a:xfrm>
        </p:spPr>
        <p:txBody>
          <a:bodyPr>
            <a:noAutofit/>
          </a:bodyPr>
          <a:lstStyle>
            <a:lvl1pPr marL="342900" indent="-342900">
              <a:buFontTx/>
              <a:buBlip>
                <a:blip r:embed="rId2"/>
              </a:buBlip>
              <a:defRPr sz="2000" baseline="0">
                <a:latin typeface="Source Sans Pro" panose="020B0503030403020204" pitchFamily="34" charset="0"/>
              </a:defRPr>
            </a:lvl1pPr>
          </a:lstStyle>
          <a:p>
            <a:pPr lvl="0"/>
            <a:r>
              <a:rPr lang="en-US"/>
              <a:t>Edit Master text styles</a:t>
            </a:r>
          </a:p>
        </p:txBody>
      </p:sp>
      <p:sp>
        <p:nvSpPr>
          <p:cNvPr id="36" name="Text Placeholder 31">
            <a:extLst>
              <a:ext uri="{FF2B5EF4-FFF2-40B4-BE49-F238E27FC236}">
                <a16:creationId xmlns:a16="http://schemas.microsoft.com/office/drawing/2014/main" id="{1CC11DD0-C988-824E-975B-8D764CBDD792}"/>
              </a:ext>
            </a:extLst>
          </p:cNvPr>
          <p:cNvSpPr>
            <a:spLocks noGrp="1" noChangeAspect="1"/>
          </p:cNvSpPr>
          <p:nvPr>
            <p:ph type="body" sz="quarter" idx="13"/>
          </p:nvPr>
        </p:nvSpPr>
        <p:spPr>
          <a:xfrm>
            <a:off x="732003" y="4352901"/>
            <a:ext cx="4350893" cy="541338"/>
          </a:xfrm>
        </p:spPr>
        <p:txBody>
          <a:bodyPr>
            <a:noAutofit/>
          </a:bodyPr>
          <a:lstStyle>
            <a:lvl1pPr marL="342900" indent="-342900">
              <a:buFontTx/>
              <a:buBlip>
                <a:blip r:embed="rId2"/>
              </a:buBlip>
              <a:defRPr sz="2000" baseline="0">
                <a:latin typeface="Source Sans Pro" panose="020B0503030403020204" pitchFamily="34" charset="0"/>
              </a:defRPr>
            </a:lvl1pPr>
          </a:lstStyle>
          <a:p>
            <a:pPr lvl="0"/>
            <a:r>
              <a:rPr lang="en-US"/>
              <a:t>Edit Master text styles</a:t>
            </a:r>
          </a:p>
        </p:txBody>
      </p:sp>
      <p:sp>
        <p:nvSpPr>
          <p:cNvPr id="37" name="Title 25">
            <a:extLst>
              <a:ext uri="{FF2B5EF4-FFF2-40B4-BE49-F238E27FC236}">
                <a16:creationId xmlns:a16="http://schemas.microsoft.com/office/drawing/2014/main" id="{81BA473B-5D40-2C47-AE20-6E1678B61EC8}"/>
              </a:ext>
            </a:extLst>
          </p:cNvPr>
          <p:cNvSpPr>
            <a:spLocks noGrp="1" noChangeAspect="1"/>
          </p:cNvSpPr>
          <p:nvPr>
            <p:ph type="title"/>
          </p:nvPr>
        </p:nvSpPr>
        <p:spPr>
          <a:xfrm>
            <a:off x="732004" y="881073"/>
            <a:ext cx="7578279" cy="1143000"/>
          </a:xfrm>
        </p:spPr>
        <p:txBody>
          <a:bodyPr>
            <a:noAutofit/>
          </a:bodyPr>
          <a:lstStyle>
            <a:lvl1pPr algn="l">
              <a:defRPr sz="3000" b="0" i="0" baseline="0">
                <a:solidFill>
                  <a:srgbClr val="007188"/>
                </a:solidFill>
                <a:latin typeface="Source Sans Pro Semibold" panose="020B0503030403020204" pitchFamily="34" charset="0"/>
              </a:defRPr>
            </a:lvl1pPr>
          </a:lstStyle>
          <a:p>
            <a:r>
              <a:rPr lang="en-US"/>
              <a:t>Click to edit Master title style</a:t>
            </a:r>
          </a:p>
        </p:txBody>
      </p:sp>
      <p:sp>
        <p:nvSpPr>
          <p:cNvPr id="38" name="Text Placeholder 31">
            <a:extLst>
              <a:ext uri="{FF2B5EF4-FFF2-40B4-BE49-F238E27FC236}">
                <a16:creationId xmlns:a16="http://schemas.microsoft.com/office/drawing/2014/main" id="{BAA8979A-C6BA-5043-A647-831C2406A20E}"/>
              </a:ext>
            </a:extLst>
          </p:cNvPr>
          <p:cNvSpPr>
            <a:spLocks noGrp="1" noChangeAspect="1"/>
          </p:cNvSpPr>
          <p:nvPr>
            <p:ph type="body" sz="quarter" idx="14"/>
          </p:nvPr>
        </p:nvSpPr>
        <p:spPr>
          <a:xfrm>
            <a:off x="732003" y="5079743"/>
            <a:ext cx="4350893" cy="541338"/>
          </a:xfrm>
        </p:spPr>
        <p:txBody>
          <a:bodyPr>
            <a:noAutofit/>
          </a:bodyPr>
          <a:lstStyle>
            <a:lvl1pPr marL="342900" indent="-342900">
              <a:buFontTx/>
              <a:buBlip>
                <a:blip r:embed="rId2"/>
              </a:buBlip>
              <a:defRPr sz="2000" baseline="0">
                <a:latin typeface="Source Sans Pro"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44000" cy="46405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6602568"/>
            <a:ext cx="9144000" cy="25543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4F188B77-2F3F-6F4A-89EC-12132DBCE471}"/>
              </a:ext>
            </a:extLst>
          </p:cNvPr>
          <p:cNvSpPr txBox="1"/>
          <p:nvPr userDrawn="1"/>
        </p:nvSpPr>
        <p:spPr>
          <a:xfrm>
            <a:off x="215158" y="92819"/>
            <a:ext cx="256779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NHS Education for Scotland</a:t>
            </a:r>
          </a:p>
        </p:txBody>
      </p:sp>
      <p:sp>
        <p:nvSpPr>
          <p:cNvPr id="8" name="TextBox 7">
            <a:extLst>
              <a:ext uri="{FF2B5EF4-FFF2-40B4-BE49-F238E27FC236}">
                <a16:creationId xmlns:a16="http://schemas.microsoft.com/office/drawing/2014/main" id="{44C5DEE0-5424-8F41-B859-3DA1D2B3F94C}"/>
              </a:ext>
            </a:extLst>
          </p:cNvPr>
          <p:cNvSpPr txBox="1"/>
          <p:nvPr userDrawn="1"/>
        </p:nvSpPr>
        <p:spPr>
          <a:xfrm>
            <a:off x="2932043" y="83429"/>
            <a:ext cx="605140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rPr>
              <a:t>GENERIC SUPERVISION COMPETENCES</a:t>
            </a:r>
          </a:p>
        </p:txBody>
      </p:sp>
      <p:sp>
        <p:nvSpPr>
          <p:cNvPr id="12" name="Oval 11">
            <a:extLst>
              <a:ext uri="{FF2B5EF4-FFF2-40B4-BE49-F238E27FC236}">
                <a16:creationId xmlns:a16="http://schemas.microsoft.com/office/drawing/2014/main" id="{92D0FCFB-E1E4-1B45-AF8B-0DB532511FD1}"/>
              </a:ext>
            </a:extLst>
          </p:cNvPr>
          <p:cNvSpPr/>
          <p:nvPr userDrawn="1"/>
        </p:nvSpPr>
        <p:spPr>
          <a:xfrm>
            <a:off x="1108521" y="2222999"/>
            <a:ext cx="576064" cy="576064"/>
          </a:xfrm>
          <a:prstGeom prst="ellipse">
            <a:avLst/>
          </a:prstGeom>
          <a:solidFill>
            <a:srgbClr val="3DB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3" name="Oval 12">
            <a:extLst>
              <a:ext uri="{FF2B5EF4-FFF2-40B4-BE49-F238E27FC236}">
                <a16:creationId xmlns:a16="http://schemas.microsoft.com/office/drawing/2014/main" id="{868975B4-642C-7C4C-928D-66486D4CBC19}"/>
              </a:ext>
            </a:extLst>
          </p:cNvPr>
          <p:cNvSpPr/>
          <p:nvPr userDrawn="1"/>
        </p:nvSpPr>
        <p:spPr>
          <a:xfrm>
            <a:off x="1108521" y="3058610"/>
            <a:ext cx="576064" cy="576064"/>
          </a:xfrm>
          <a:prstGeom prst="ellipse">
            <a:avLst/>
          </a:prstGeom>
          <a:solidFill>
            <a:srgbClr val="007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4" name="Oval 13">
            <a:extLst>
              <a:ext uri="{FF2B5EF4-FFF2-40B4-BE49-F238E27FC236}">
                <a16:creationId xmlns:a16="http://schemas.microsoft.com/office/drawing/2014/main" id="{98148D03-3FC5-8E41-8EA2-1FB8A24E871B}"/>
              </a:ext>
            </a:extLst>
          </p:cNvPr>
          <p:cNvSpPr/>
          <p:nvPr userDrawn="1"/>
        </p:nvSpPr>
        <p:spPr>
          <a:xfrm>
            <a:off x="1108521" y="3900229"/>
            <a:ext cx="576064" cy="576064"/>
          </a:xfrm>
          <a:prstGeom prst="ellipse">
            <a:avLst/>
          </a:prstGeom>
          <a:solidFill>
            <a:srgbClr val="3DB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8" name="Oval 17">
            <a:extLst>
              <a:ext uri="{FF2B5EF4-FFF2-40B4-BE49-F238E27FC236}">
                <a16:creationId xmlns:a16="http://schemas.microsoft.com/office/drawing/2014/main" id="{DE0CE2B7-B1AD-4A42-A0C8-37378613444C}"/>
              </a:ext>
            </a:extLst>
          </p:cNvPr>
          <p:cNvSpPr/>
          <p:nvPr userDrawn="1"/>
        </p:nvSpPr>
        <p:spPr>
          <a:xfrm>
            <a:off x="1108521" y="4750419"/>
            <a:ext cx="576064" cy="576064"/>
          </a:xfrm>
          <a:prstGeom prst="ellipse">
            <a:avLst/>
          </a:prstGeom>
          <a:solidFill>
            <a:srgbClr val="007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26" name="Title 25">
            <a:extLst>
              <a:ext uri="{FF2B5EF4-FFF2-40B4-BE49-F238E27FC236}">
                <a16:creationId xmlns:a16="http://schemas.microsoft.com/office/drawing/2014/main" id="{E637E017-4400-7946-B072-C809A30EEF7D}"/>
              </a:ext>
            </a:extLst>
          </p:cNvPr>
          <p:cNvSpPr>
            <a:spLocks noGrp="1"/>
          </p:cNvSpPr>
          <p:nvPr>
            <p:ph type="title"/>
          </p:nvPr>
        </p:nvSpPr>
        <p:spPr>
          <a:xfrm>
            <a:off x="1108520" y="881073"/>
            <a:ext cx="7578279" cy="1143000"/>
          </a:xfrm>
        </p:spPr>
        <p:txBody>
          <a:bodyPr>
            <a:normAutofit/>
          </a:bodyPr>
          <a:lstStyle>
            <a:lvl1pPr algn="l">
              <a:defRPr sz="3200" b="1" i="0" baseline="0">
                <a:solidFill>
                  <a:srgbClr val="007188"/>
                </a:solidFill>
              </a:defRPr>
            </a:lvl1pPr>
          </a:lstStyle>
          <a:p>
            <a:r>
              <a:rPr lang="en-US"/>
              <a:t>Click to edit Master title style</a:t>
            </a:r>
          </a:p>
        </p:txBody>
      </p:sp>
      <p:sp>
        <p:nvSpPr>
          <p:cNvPr id="32" name="Text Placeholder 31">
            <a:extLst>
              <a:ext uri="{FF2B5EF4-FFF2-40B4-BE49-F238E27FC236}">
                <a16:creationId xmlns:a16="http://schemas.microsoft.com/office/drawing/2014/main" id="{3FE5E185-A63C-2A40-AC36-90AC65A32E13}"/>
              </a:ext>
            </a:extLst>
          </p:cNvPr>
          <p:cNvSpPr>
            <a:spLocks noGrp="1"/>
          </p:cNvSpPr>
          <p:nvPr>
            <p:ph type="body" sz="quarter" idx="10"/>
          </p:nvPr>
        </p:nvSpPr>
        <p:spPr>
          <a:xfrm>
            <a:off x="1882775" y="2296223"/>
            <a:ext cx="3576638" cy="541338"/>
          </a:xfrm>
        </p:spPr>
        <p:txBody>
          <a:bodyPr/>
          <a:lstStyle>
            <a:lvl1pPr marL="0" indent="0">
              <a:buFontTx/>
              <a:buNone/>
              <a:defRPr sz="2200" baseline="0"/>
            </a:lvl1pPr>
          </a:lstStyle>
          <a:p>
            <a:pPr lvl="0"/>
            <a:r>
              <a:rPr lang="en-US"/>
              <a:t>Edit Master text styles</a:t>
            </a:r>
          </a:p>
        </p:txBody>
      </p:sp>
      <p:sp>
        <p:nvSpPr>
          <p:cNvPr id="33" name="Text Placeholder 31">
            <a:extLst>
              <a:ext uri="{FF2B5EF4-FFF2-40B4-BE49-F238E27FC236}">
                <a16:creationId xmlns:a16="http://schemas.microsoft.com/office/drawing/2014/main" id="{70EFDCE8-A9AD-DB48-A8C3-A918C919E21D}"/>
              </a:ext>
            </a:extLst>
          </p:cNvPr>
          <p:cNvSpPr>
            <a:spLocks noGrp="1"/>
          </p:cNvSpPr>
          <p:nvPr>
            <p:ph type="body" sz="quarter" idx="11"/>
          </p:nvPr>
        </p:nvSpPr>
        <p:spPr>
          <a:xfrm>
            <a:off x="1882775" y="3145630"/>
            <a:ext cx="3576638" cy="541338"/>
          </a:xfrm>
        </p:spPr>
        <p:txBody>
          <a:bodyPr/>
          <a:lstStyle>
            <a:lvl1pPr marL="0" indent="0">
              <a:buFontTx/>
              <a:buNone/>
              <a:defRPr sz="2200" baseline="0"/>
            </a:lvl1pPr>
          </a:lstStyle>
          <a:p>
            <a:pPr lvl="0"/>
            <a:r>
              <a:rPr lang="en-US"/>
              <a:t>Edit Master text styles</a:t>
            </a:r>
          </a:p>
        </p:txBody>
      </p:sp>
      <p:sp>
        <p:nvSpPr>
          <p:cNvPr id="35" name="Text Placeholder 31">
            <a:extLst>
              <a:ext uri="{FF2B5EF4-FFF2-40B4-BE49-F238E27FC236}">
                <a16:creationId xmlns:a16="http://schemas.microsoft.com/office/drawing/2014/main" id="{04A3B587-5A22-DA43-AC63-41867E698A4E}"/>
              </a:ext>
            </a:extLst>
          </p:cNvPr>
          <p:cNvSpPr>
            <a:spLocks noGrp="1"/>
          </p:cNvSpPr>
          <p:nvPr>
            <p:ph type="body" sz="quarter" idx="12"/>
          </p:nvPr>
        </p:nvSpPr>
        <p:spPr>
          <a:xfrm>
            <a:off x="1882775" y="3959118"/>
            <a:ext cx="3576638" cy="541338"/>
          </a:xfrm>
        </p:spPr>
        <p:txBody>
          <a:bodyPr/>
          <a:lstStyle>
            <a:lvl1pPr marL="0" indent="0">
              <a:buFontTx/>
              <a:buNone/>
              <a:defRPr sz="2200" baseline="0"/>
            </a:lvl1pPr>
          </a:lstStyle>
          <a:p>
            <a:pPr lvl="0"/>
            <a:r>
              <a:rPr lang="en-US"/>
              <a:t>Edit Master text styles</a:t>
            </a:r>
          </a:p>
        </p:txBody>
      </p:sp>
      <p:sp>
        <p:nvSpPr>
          <p:cNvPr id="36" name="Text Placeholder 31">
            <a:extLst>
              <a:ext uri="{FF2B5EF4-FFF2-40B4-BE49-F238E27FC236}">
                <a16:creationId xmlns:a16="http://schemas.microsoft.com/office/drawing/2014/main" id="{1CC11DD0-C988-824E-975B-8D764CBDD792}"/>
              </a:ext>
            </a:extLst>
          </p:cNvPr>
          <p:cNvSpPr>
            <a:spLocks noGrp="1"/>
          </p:cNvSpPr>
          <p:nvPr>
            <p:ph type="body" sz="quarter" idx="13"/>
          </p:nvPr>
        </p:nvSpPr>
        <p:spPr>
          <a:xfrm>
            <a:off x="1882775" y="4810885"/>
            <a:ext cx="3576638" cy="541338"/>
          </a:xfrm>
        </p:spPr>
        <p:txBody>
          <a:bodyPr/>
          <a:lstStyle>
            <a:lvl1pPr marL="0" indent="0">
              <a:buFontTx/>
              <a:buNone/>
              <a:defRPr sz="2200" baseline="0"/>
            </a:lvl1pPr>
          </a:lstStyle>
          <a:p>
            <a:pPr lvl="0"/>
            <a:r>
              <a:rPr lang="en-US"/>
              <a:t>Edit Master text styles</a:t>
            </a:r>
          </a:p>
        </p:txBody>
      </p:sp>
    </p:spTree>
    <p:extLst>
      <p:ext uri="{BB962C8B-B14F-4D97-AF65-F5344CB8AC3E}">
        <p14:creationId xmlns:p14="http://schemas.microsoft.com/office/powerpoint/2010/main" val="23985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46405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6602568"/>
            <a:ext cx="9144000" cy="25543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2" y="944563"/>
            <a:ext cx="768504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5" y="1806575"/>
            <a:ext cx="3728471" cy="4446588"/>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806575"/>
            <a:ext cx="3769382" cy="444658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Box 11">
            <a:extLst>
              <a:ext uri="{FF2B5EF4-FFF2-40B4-BE49-F238E27FC236}">
                <a16:creationId xmlns:a16="http://schemas.microsoft.com/office/drawing/2014/main" id="{E894CAA3-3788-8C42-9FD2-10358DFB86BC}"/>
              </a:ext>
            </a:extLst>
          </p:cNvPr>
          <p:cNvSpPr txBox="1"/>
          <p:nvPr userDrawn="1"/>
        </p:nvSpPr>
        <p:spPr>
          <a:xfrm>
            <a:off x="215158" y="92819"/>
            <a:ext cx="256779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NHS Education for Scotland</a:t>
            </a:r>
          </a:p>
        </p:txBody>
      </p:sp>
      <p:sp>
        <p:nvSpPr>
          <p:cNvPr id="10" name="TextBox 9">
            <a:extLst>
              <a:ext uri="{FF2B5EF4-FFF2-40B4-BE49-F238E27FC236}">
                <a16:creationId xmlns:a16="http://schemas.microsoft.com/office/drawing/2014/main" id="{A2543A77-67D8-3643-A5BA-FF1995659214}"/>
              </a:ext>
            </a:extLst>
          </p:cNvPr>
          <p:cNvSpPr txBox="1"/>
          <p:nvPr userDrawn="1"/>
        </p:nvSpPr>
        <p:spPr>
          <a:xfrm>
            <a:off x="2932043" y="83429"/>
            <a:ext cx="605140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rPr>
              <a:t>GENERIC SUPERVISION COMPETENCES</a:t>
            </a:r>
          </a:p>
        </p:txBody>
      </p:sp>
    </p:spTree>
    <p:extLst>
      <p:ext uri="{BB962C8B-B14F-4D97-AF65-F5344CB8AC3E}">
        <p14:creationId xmlns:p14="http://schemas.microsoft.com/office/powerpoint/2010/main" val="158272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9144000" cy="46405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6602568"/>
            <a:ext cx="9144000" cy="255432"/>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3B6E45D6-DB74-C345-86F1-D880252FE8C5}"/>
              </a:ext>
            </a:extLst>
          </p:cNvPr>
          <p:cNvSpPr txBox="1"/>
          <p:nvPr userDrawn="1"/>
        </p:nvSpPr>
        <p:spPr>
          <a:xfrm>
            <a:off x="215158" y="92819"/>
            <a:ext cx="256779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rPr>
              <a:t>NHS Education for Scotland</a:t>
            </a:r>
          </a:p>
        </p:txBody>
      </p:sp>
      <p:sp>
        <p:nvSpPr>
          <p:cNvPr id="8" name="TextBox 7">
            <a:extLst>
              <a:ext uri="{FF2B5EF4-FFF2-40B4-BE49-F238E27FC236}">
                <a16:creationId xmlns:a16="http://schemas.microsoft.com/office/drawing/2014/main" id="{E8FD05A5-8868-284C-BFB0-DC157EF6EF2F}"/>
              </a:ext>
            </a:extLst>
          </p:cNvPr>
          <p:cNvSpPr txBox="1"/>
          <p:nvPr userDrawn="1"/>
        </p:nvSpPr>
        <p:spPr>
          <a:xfrm>
            <a:off x="2932043" y="83429"/>
            <a:ext cx="605140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rPr>
              <a:t>GENERIC SUPERVISION COMPETENCES</a:t>
            </a:r>
          </a:p>
        </p:txBody>
      </p:sp>
      <p:sp>
        <p:nvSpPr>
          <p:cNvPr id="9" name="Rectangle 8">
            <a:extLst>
              <a:ext uri="{FF2B5EF4-FFF2-40B4-BE49-F238E27FC236}">
                <a16:creationId xmlns:a16="http://schemas.microsoft.com/office/drawing/2014/main" id="{7C6B5E71-2E59-4944-9647-8AAFB7067746}"/>
              </a:ext>
            </a:extLst>
          </p:cNvPr>
          <p:cNvSpPr/>
          <p:nvPr userDrawn="1"/>
        </p:nvSpPr>
        <p:spPr>
          <a:xfrm>
            <a:off x="0" y="4858910"/>
            <a:ext cx="9143999" cy="1743658"/>
          </a:xfrm>
          <a:prstGeom prst="rect">
            <a:avLst/>
          </a:prstGeom>
          <a:solidFill>
            <a:srgbClr val="3DB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55482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18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6C2383"/>
              </a:solidFill>
            </a:endParaRPr>
          </a:p>
        </p:txBody>
      </p:sp>
      <p:sp>
        <p:nvSpPr>
          <p:cNvPr id="8" name="TextBox 7"/>
          <p:cNvSpPr txBox="1"/>
          <p:nvPr userDrawn="1"/>
        </p:nvSpPr>
        <p:spPr>
          <a:xfrm>
            <a:off x="811860" y="1025800"/>
            <a:ext cx="7605586" cy="923330"/>
          </a:xfrm>
          <a:prstGeom prst="rect">
            <a:avLst/>
          </a:prstGeom>
          <a:solidFill>
            <a:schemeClr val="bg1"/>
          </a:solidFill>
        </p:spPr>
        <p:txBody>
          <a:bodyPr wrap="square" rtlCol="0">
            <a:spAutoFit/>
          </a:bodyPr>
          <a:lstStyle/>
          <a:p>
            <a:pPr algn="ctr" rtl="0"/>
            <a:endParaRPr lang="en-GB" sz="1800" b="0" i="0" u="none" strike="noStrike" kern="1200" baseline="30000">
              <a:solidFill>
                <a:srgbClr val="17375E"/>
              </a:solidFill>
              <a:latin typeface="Source Sans Pro"/>
              <a:ea typeface="+mn-ea"/>
              <a:cs typeface="Source Sans Pro"/>
            </a:endParaRPr>
          </a:p>
          <a:p>
            <a:pPr algn="ctr" rtl="0"/>
            <a:r>
              <a:rPr lang="en-GB" sz="1800" b="0" i="0" u="none" strike="noStrike" kern="1200" baseline="30000">
                <a:solidFill>
                  <a:srgbClr val="17375E"/>
                </a:solidFill>
                <a:latin typeface="Source Sans Pro"/>
                <a:ea typeface="+mn-ea"/>
                <a:cs typeface="Source Sans Pro"/>
              </a:rPr>
              <a:t>This resource may be made available, in full or summary form, in alternative formats and</a:t>
            </a:r>
            <a:r>
              <a:rPr lang="en-GB" sz="1800" b="0" i="0" u="none" strike="noStrike" kern="1200" baseline="0">
                <a:solidFill>
                  <a:srgbClr val="17375E"/>
                </a:solidFill>
                <a:latin typeface="Source Sans Pro"/>
                <a:ea typeface="+mn-ea"/>
                <a:cs typeface="Source Sans Pro"/>
              </a:rPr>
              <a:t> </a:t>
            </a:r>
            <a:r>
              <a:rPr lang="en-GB" sz="1800" b="0" i="0" u="none" strike="noStrike" kern="1200" baseline="30000">
                <a:solidFill>
                  <a:srgbClr val="17375E"/>
                </a:solidFill>
                <a:latin typeface="Source Sans Pro"/>
                <a:ea typeface="+mn-ea"/>
                <a:cs typeface="Source Sans Pro"/>
              </a:rPr>
              <a:t>community languages. </a:t>
            </a:r>
          </a:p>
          <a:p>
            <a:pPr algn="ctr" rtl="0"/>
            <a:r>
              <a:rPr lang="en-GB" sz="1800" b="0" i="0" u="none" strike="noStrike" kern="1200" baseline="30000">
                <a:solidFill>
                  <a:srgbClr val="17375E"/>
                </a:solidFill>
                <a:latin typeface="Source Sans Pro"/>
                <a:ea typeface="+mn-ea"/>
                <a:cs typeface="Source Sans Pro"/>
              </a:rPr>
              <a:t>Please contact us on </a:t>
            </a:r>
            <a:r>
              <a:rPr lang="en-GB" sz="1800" b="1" i="0" u="none" strike="noStrike" kern="1200" baseline="30000">
                <a:solidFill>
                  <a:srgbClr val="17375E"/>
                </a:solidFill>
                <a:latin typeface="Source Sans Pro"/>
                <a:ea typeface="+mn-ea"/>
                <a:cs typeface="Source Sans Pro"/>
              </a:rPr>
              <a:t>0131 656 3200 </a:t>
            </a:r>
            <a:r>
              <a:rPr lang="en-GB" sz="1800" b="0" i="0" u="none" strike="noStrike" kern="1200" baseline="30000">
                <a:solidFill>
                  <a:srgbClr val="17375E"/>
                </a:solidFill>
                <a:latin typeface="Source Sans Pro"/>
                <a:ea typeface="+mn-ea"/>
                <a:cs typeface="Source Sans Pro"/>
              </a:rPr>
              <a:t>or email </a:t>
            </a:r>
            <a:r>
              <a:rPr lang="en-GB" sz="1800" b="1" i="0" u="none" strike="noStrike" kern="1200" baseline="30000" err="1">
                <a:solidFill>
                  <a:srgbClr val="17375E"/>
                </a:solidFill>
                <a:latin typeface="Source Sans Pro"/>
                <a:ea typeface="+mn-ea"/>
                <a:cs typeface="Source Sans Pro"/>
              </a:rPr>
              <a:t>altformats@nes.scot.nhs.uk</a:t>
            </a:r>
            <a:r>
              <a:rPr lang="en-GB" sz="1800" b="1" i="0" u="none" strike="noStrike" kern="1200" baseline="30000">
                <a:solidFill>
                  <a:srgbClr val="17375E"/>
                </a:solidFill>
                <a:latin typeface="Source Sans Pro"/>
                <a:ea typeface="+mn-ea"/>
                <a:cs typeface="Source Sans Pro"/>
              </a:rPr>
              <a:t> </a:t>
            </a:r>
            <a:r>
              <a:rPr lang="en-GB" sz="1800" b="0" i="0" u="none" strike="noStrike" kern="1200" baseline="30000">
                <a:solidFill>
                  <a:srgbClr val="17375E"/>
                </a:solidFill>
                <a:latin typeface="Source Sans Pro"/>
                <a:ea typeface="+mn-ea"/>
                <a:cs typeface="Source Sans Pro"/>
              </a:rPr>
              <a:t>to discuss how </a:t>
            </a:r>
          </a:p>
          <a:p>
            <a:pPr algn="ctr" rtl="0"/>
            <a:r>
              <a:rPr lang="en-GB" sz="1800" b="0" i="0" u="none" strike="noStrike" kern="1200" baseline="30000">
                <a:solidFill>
                  <a:srgbClr val="17375E"/>
                </a:solidFill>
                <a:latin typeface="Source Sans Pro"/>
                <a:ea typeface="+mn-ea"/>
                <a:cs typeface="Source Sans Pro"/>
              </a:rPr>
              <a:t>we can best meet your requirements.</a:t>
            </a:r>
          </a:p>
        </p:txBody>
      </p:sp>
      <p:sp>
        <p:nvSpPr>
          <p:cNvPr id="10" name="TextBox 9"/>
          <p:cNvSpPr txBox="1"/>
          <p:nvPr userDrawn="1"/>
        </p:nvSpPr>
        <p:spPr>
          <a:xfrm>
            <a:off x="2165416" y="4320021"/>
            <a:ext cx="3630736" cy="1384995"/>
          </a:xfrm>
          <a:prstGeom prst="rect">
            <a:avLst/>
          </a:prstGeom>
          <a:noFill/>
        </p:spPr>
        <p:txBody>
          <a:bodyPr wrap="square" rtlCol="0">
            <a:spAutoFit/>
          </a:bodyPr>
          <a:lstStyle/>
          <a:p>
            <a:r>
              <a:rPr lang="en-US" sz="1200">
                <a:solidFill>
                  <a:schemeClr val="bg1"/>
                </a:solidFill>
              </a:rPr>
              <a:t>NHS Education for Scotland</a:t>
            </a:r>
          </a:p>
          <a:p>
            <a:r>
              <a:rPr lang="en-US" sz="1200">
                <a:solidFill>
                  <a:schemeClr val="bg1"/>
                </a:solidFill>
              </a:rPr>
              <a:t>Westport 102</a:t>
            </a:r>
          </a:p>
          <a:p>
            <a:r>
              <a:rPr lang="en-US" sz="1200">
                <a:solidFill>
                  <a:schemeClr val="bg1"/>
                </a:solidFill>
              </a:rPr>
              <a:t>West Port</a:t>
            </a:r>
          </a:p>
          <a:p>
            <a:r>
              <a:rPr lang="en-US" sz="1200">
                <a:solidFill>
                  <a:schemeClr val="bg1"/>
                </a:solidFill>
              </a:rPr>
              <a:t>Edinburgh</a:t>
            </a:r>
          </a:p>
          <a:p>
            <a:r>
              <a:rPr lang="en-US" sz="1200">
                <a:solidFill>
                  <a:schemeClr val="bg1"/>
                </a:solidFill>
              </a:rPr>
              <a:t>EH3 9DN</a:t>
            </a:r>
          </a:p>
          <a:p>
            <a:endParaRPr lang="en-US" sz="1200">
              <a:solidFill>
                <a:schemeClr val="bg1"/>
              </a:solidFill>
            </a:endParaRPr>
          </a:p>
          <a:p>
            <a:r>
              <a:rPr lang="en-US" sz="1200" b="1" err="1">
                <a:solidFill>
                  <a:schemeClr val="bg1"/>
                </a:solidFill>
              </a:rPr>
              <a:t>www.nes.scot.nhs.uk</a:t>
            </a:r>
            <a:endParaRPr lang="en-US" sz="1200" b="1">
              <a:solidFill>
                <a:schemeClr val="bg1"/>
              </a:solidFill>
            </a:endParaRPr>
          </a:p>
        </p:txBody>
      </p:sp>
      <p:sp>
        <p:nvSpPr>
          <p:cNvPr id="11" name="TextBox 10"/>
          <p:cNvSpPr txBox="1"/>
          <p:nvPr userDrawn="1"/>
        </p:nvSpPr>
        <p:spPr>
          <a:xfrm>
            <a:off x="541337" y="5959210"/>
            <a:ext cx="8185454" cy="646331"/>
          </a:xfrm>
          <a:prstGeom prst="rect">
            <a:avLst/>
          </a:prstGeom>
          <a:noFill/>
        </p:spPr>
        <p:txBody>
          <a:bodyPr wrap="square" rtlCol="0">
            <a:spAutoFit/>
          </a:bodyPr>
          <a:lstStyle/>
          <a:p>
            <a:pPr rtl="0"/>
            <a:r>
              <a:rPr lang="en-GB" sz="1800" b="0" i="0" u="none" strike="noStrike" kern="1200" baseline="30000">
                <a:solidFill>
                  <a:srgbClr val="FFFFFF"/>
                </a:solidFill>
                <a:latin typeface="+mn-lt"/>
                <a:ea typeface="+mn-ea"/>
                <a:cs typeface="+mn-cs"/>
              </a:rPr>
              <a:t>© NHS Education for Scotland </a:t>
            </a:r>
            <a:r>
              <a:rPr lang="en-GB" sz="1800" b="0" i="0" u="none" strike="noStrike" kern="1200" baseline="30000">
                <a:solidFill>
                  <a:schemeClr val="bg1"/>
                </a:solidFill>
                <a:latin typeface="+mn-lt"/>
                <a:ea typeface="+mn-ea"/>
                <a:cs typeface="+mn-cs"/>
              </a:rPr>
              <a:t>2018</a:t>
            </a:r>
            <a:r>
              <a:rPr lang="en-GB" sz="1800" b="0" i="0" u="none" strike="noStrike" kern="1200" baseline="30000">
                <a:solidFill>
                  <a:srgbClr val="FFFFFF"/>
                </a:solidFill>
                <a:latin typeface="+mn-lt"/>
                <a:ea typeface="+mn-ea"/>
                <a:cs typeface="+mn-cs"/>
              </a:rPr>
              <a:t>. You can copy or reproduce the information in this resource for use within </a:t>
            </a:r>
            <a:r>
              <a:rPr lang="en-GB" sz="1800" b="0" i="0" u="none" strike="noStrike" kern="1200" baseline="30000" err="1">
                <a:solidFill>
                  <a:srgbClr val="FFFFFF"/>
                </a:solidFill>
                <a:latin typeface="+mn-lt"/>
                <a:ea typeface="+mn-ea"/>
                <a:cs typeface="+mn-cs"/>
              </a:rPr>
              <a:t>NHSScotland</a:t>
            </a:r>
            <a:r>
              <a:rPr lang="en-GB" sz="1800" b="0" i="0" u="none" strike="noStrike" kern="1200" baseline="30000">
                <a:solidFill>
                  <a:srgbClr val="FFFFFF"/>
                </a:solidFill>
                <a:latin typeface="+mn-lt"/>
                <a:ea typeface="+mn-ea"/>
                <a:cs typeface="+mn-cs"/>
              </a:rPr>
              <a:t> </a:t>
            </a:r>
            <a:br>
              <a:rPr lang="en-GB" sz="1800" b="0" i="0" u="none" strike="noStrike" kern="1200" baseline="30000">
                <a:solidFill>
                  <a:srgbClr val="FFFFFF"/>
                </a:solidFill>
                <a:latin typeface="+mn-lt"/>
                <a:ea typeface="+mn-ea"/>
                <a:cs typeface="+mn-cs"/>
              </a:rPr>
            </a:br>
            <a:r>
              <a:rPr lang="en-GB" sz="1800" b="0" i="0" u="none" strike="noStrike" kern="1200" baseline="30000">
                <a:solidFill>
                  <a:srgbClr val="FFFFFF"/>
                </a:solidFill>
                <a:latin typeface="+mn-lt"/>
                <a:ea typeface="+mn-ea"/>
                <a:cs typeface="+mn-cs"/>
              </a:rPr>
              <a:t>and for non-commercial educational purposes. Use of this document for commercial purposes is permitted only with the </a:t>
            </a:r>
            <a:br>
              <a:rPr lang="en-GB" sz="1800" b="0" i="0" u="none" strike="noStrike" kern="1200" baseline="30000">
                <a:solidFill>
                  <a:srgbClr val="FFFFFF"/>
                </a:solidFill>
                <a:latin typeface="+mn-lt"/>
                <a:ea typeface="+mn-ea"/>
                <a:cs typeface="+mn-cs"/>
              </a:rPr>
            </a:br>
            <a:r>
              <a:rPr lang="en-GB" sz="1800" b="0" i="0" u="none" strike="noStrike" kern="1200" baseline="30000">
                <a:solidFill>
                  <a:srgbClr val="FFFFFF"/>
                </a:solidFill>
                <a:latin typeface="+mn-lt"/>
                <a:ea typeface="+mn-ea"/>
                <a:cs typeface="+mn-cs"/>
              </a:rPr>
              <a:t>written permission of NES.</a:t>
            </a:r>
          </a:p>
        </p:txBody>
      </p:sp>
      <p:pic>
        <p:nvPicPr>
          <p:cNvPr id="9" name="Picture 8">
            <a:extLst>
              <a:ext uri="{FF2B5EF4-FFF2-40B4-BE49-F238E27FC236}">
                <a16:creationId xmlns:a16="http://schemas.microsoft.com/office/drawing/2014/main" id="{3451C123-D5F5-6645-9436-954BCEE869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860" y="4389205"/>
            <a:ext cx="968619" cy="961939"/>
          </a:xfrm>
          <a:prstGeom prst="rect">
            <a:avLst/>
          </a:prstGeom>
        </p:spPr>
      </p:pic>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3/9/2021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2" r:id="rId5"/>
    <p:sldLayoutId id="2147483673" r:id="rId6"/>
    <p:sldLayoutId id="214748366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learn.nes.nhs.sco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nes.nhs.scot/15729/clinical-supervision-for-psychological-therapies-and-interventions" TargetMode="External"/><Relationship Id="rId2" Type="http://schemas.openxmlformats.org/officeDocument/2006/relationships/hyperlink" Target="https://www.nes.scot.nhs.uk/our-work/supervision-of-psychological-therapies-and-intervention/" TargetMode="External"/><Relationship Id="rId1" Type="http://schemas.openxmlformats.org/officeDocument/2006/relationships/slideLayout" Target="../slideLayouts/slideLayout2.xml"/><Relationship Id="rId4" Type="http://schemas.openxmlformats.org/officeDocument/2006/relationships/hyperlink" Target="https://www.ucl.ac.uk/pals/research/clinical-educational-and-health-psychology/research-groups/core/competence-frameworks-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psychology@nes.scot.nhs.uk" TargetMode="External"/><Relationship Id="rId2" Type="http://schemas.openxmlformats.org/officeDocument/2006/relationships/hyperlink" Target="https://learn.nes.nhs.scot/16485/supervision-of-psychological-interventions-and-therapies/generic-supervision-competences-gsc"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5C33BDB-8782-B24A-8AAD-B774012867D2}"/>
              </a:ext>
            </a:extLst>
          </p:cNvPr>
          <p:cNvSpPr txBox="1">
            <a:spLocks/>
          </p:cNvSpPr>
          <p:nvPr/>
        </p:nvSpPr>
        <p:spPr>
          <a:xfrm>
            <a:off x="1931191" y="206240"/>
            <a:ext cx="7212809" cy="71911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600" b="1" dirty="0">
                <a:solidFill>
                  <a:schemeClr val="bg1"/>
                </a:solidFill>
                <a:latin typeface="Source Sans Pro Semibold"/>
                <a:ea typeface="Source Sans Pro Semibold"/>
              </a:rPr>
              <a:t>Generic Supervision Competences for Psychological Therapies and Interventions (GSC) </a:t>
            </a:r>
            <a:br>
              <a:rPr lang="en-GB" sz="2200" b="1" dirty="0">
                <a:latin typeface="Source Sans Pro Semibold" panose="020B0503030403020204" pitchFamily="34" charset="0"/>
                <a:ea typeface="Source Sans Pro Semibold" panose="020B0503030403020204" pitchFamily="34" charset="0"/>
              </a:rPr>
            </a:br>
            <a:r>
              <a:rPr lang="en-GB" sz="2200" dirty="0">
                <a:solidFill>
                  <a:schemeClr val="bg1"/>
                </a:solidFill>
                <a:latin typeface="Source Sans Pro"/>
                <a:ea typeface="Source Sans Pro"/>
              </a:rPr>
              <a:t>Training Course Information </a:t>
            </a:r>
            <a:endParaRPr lang="en-US" b="1" dirty="0">
              <a:solidFill>
                <a:schemeClr val="bg1"/>
              </a:solidFill>
              <a:latin typeface="Source Sans Pro" panose="020B0503030403020204" pitchFamily="34" charset="0"/>
            </a:endParaRPr>
          </a:p>
        </p:txBody>
      </p:sp>
      <p:pic>
        <p:nvPicPr>
          <p:cNvPr id="4" name="Picture 3">
            <a:extLst>
              <a:ext uri="{FF2B5EF4-FFF2-40B4-BE49-F238E27FC236}">
                <a16:creationId xmlns:a16="http://schemas.microsoft.com/office/drawing/2014/main" id="{892C5009-338D-9E49-B9D7-AB1480479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04" y="337931"/>
            <a:ext cx="968619" cy="961939"/>
          </a:xfrm>
          <a:prstGeom prst="rect">
            <a:avLst/>
          </a:prstGeom>
        </p:spPr>
      </p:pic>
      <p:pic>
        <p:nvPicPr>
          <p:cNvPr id="11" name="Picture 10">
            <a:extLst>
              <a:ext uri="{FF2B5EF4-FFF2-40B4-BE49-F238E27FC236}">
                <a16:creationId xmlns:a16="http://schemas.microsoft.com/office/drawing/2014/main" id="{23514625-1D13-D34C-8FB9-7D1F51BCEB63}"/>
              </a:ext>
            </a:extLst>
          </p:cNvPr>
          <p:cNvPicPr>
            <a:picLocks noChangeAspect="1"/>
          </p:cNvPicPr>
          <p:nvPr/>
        </p:nvPicPr>
        <p:blipFill>
          <a:blip r:embed="rId4"/>
          <a:stretch>
            <a:fillRect/>
          </a:stretch>
        </p:blipFill>
        <p:spPr>
          <a:xfrm>
            <a:off x="669925" y="1683717"/>
            <a:ext cx="7804150" cy="5011334"/>
          </a:xfrm>
          <a:prstGeom prst="rect">
            <a:avLst/>
          </a:prstGeom>
        </p:spPr>
      </p:pic>
    </p:spTree>
    <p:extLst>
      <p:ext uri="{BB962C8B-B14F-4D97-AF65-F5344CB8AC3E}">
        <p14:creationId xmlns:p14="http://schemas.microsoft.com/office/powerpoint/2010/main" val="274382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6D0-A46E-4134-A458-92BCDE48DCC0}"/>
              </a:ext>
            </a:extLst>
          </p:cNvPr>
          <p:cNvSpPr>
            <a:spLocks noGrp="1"/>
          </p:cNvSpPr>
          <p:nvPr>
            <p:ph type="title"/>
          </p:nvPr>
        </p:nvSpPr>
        <p:spPr/>
        <p:txBody>
          <a:bodyPr/>
          <a:lstStyle/>
          <a:p>
            <a:r>
              <a:rPr lang="en-GB" dirty="0"/>
              <a:t>How to set up a TURAS Learn account </a:t>
            </a:r>
          </a:p>
        </p:txBody>
      </p:sp>
      <p:sp>
        <p:nvSpPr>
          <p:cNvPr id="3" name="TextBox 2">
            <a:extLst>
              <a:ext uri="{FF2B5EF4-FFF2-40B4-BE49-F238E27FC236}">
                <a16:creationId xmlns:a16="http://schemas.microsoft.com/office/drawing/2014/main" id="{DC375E95-2A44-4F5B-AC5B-4E225382BCC6}"/>
              </a:ext>
            </a:extLst>
          </p:cNvPr>
          <p:cNvSpPr txBox="1"/>
          <p:nvPr/>
        </p:nvSpPr>
        <p:spPr>
          <a:xfrm>
            <a:off x="488272" y="1944210"/>
            <a:ext cx="7945514" cy="4524315"/>
          </a:xfrm>
          <a:prstGeom prst="rect">
            <a:avLst/>
          </a:prstGeom>
          <a:noFill/>
        </p:spPr>
        <p:txBody>
          <a:bodyPr wrap="square" rtlCol="0">
            <a:spAutoFit/>
          </a:bodyPr>
          <a:lstStyle/>
          <a:p>
            <a:r>
              <a:rPr lang="en-GB" dirty="0"/>
              <a:t> </a:t>
            </a:r>
            <a:endParaRPr lang="en-GB" dirty="0">
              <a:latin typeface="Source Sans Pro" panose="020B0503030403020204" pitchFamily="34" charset="0"/>
              <a:ea typeface="Source Sans Pro" panose="020B0503030403020204" pitchFamily="34" charset="0"/>
            </a:endParaRPr>
          </a:p>
          <a:p>
            <a:pPr marL="342900" lvl="0" indent="-342900">
              <a:buFont typeface="+mj-lt"/>
              <a:buAutoNum type="arabicPeriod"/>
            </a:pPr>
            <a:r>
              <a:rPr lang="en-GB" dirty="0">
                <a:latin typeface="Source Sans Pro" panose="020B0503030403020204" pitchFamily="34" charset="0"/>
                <a:ea typeface="Source Sans Pro" panose="020B0503030403020204" pitchFamily="34" charset="0"/>
                <a:cs typeface="Arial" panose="020B0604020202020204" pitchFamily="34" charset="0"/>
              </a:rPr>
              <a:t>Go to: </a:t>
            </a:r>
            <a:r>
              <a:rPr lang="en-GB" u="sng" dirty="0">
                <a:latin typeface="Source Sans Pro" panose="020B0503030403020204" pitchFamily="34" charset="0"/>
                <a:ea typeface="Source Sans Pro" panose="020B0503030403020204" pitchFamily="34" charset="0"/>
                <a:cs typeface="Arial" panose="020B0604020202020204" pitchFamily="34" charset="0"/>
                <a:hlinkClick r:id="rId2"/>
              </a:rPr>
              <a:t>https://learn.nes.nhs.scot/</a:t>
            </a:r>
            <a:r>
              <a:rPr lang="en-GB" dirty="0">
                <a:latin typeface="Source Sans Pro" panose="020B0503030403020204" pitchFamily="34" charset="0"/>
                <a:ea typeface="Source Sans Pro" panose="020B0503030403020204" pitchFamily="34" charset="0"/>
                <a:cs typeface="Arial" panose="020B0604020202020204" pitchFamily="34" charset="0"/>
              </a:rPr>
              <a:t> and click on “Register” on the top right hand side. </a:t>
            </a:r>
          </a:p>
          <a:p>
            <a:pPr marL="342900" lvl="0" indent="-342900">
              <a:buFont typeface="+mj-lt"/>
              <a:buAutoNum type="arabicPeriod"/>
            </a:pPr>
            <a:r>
              <a:rPr lang="en-GB" dirty="0">
                <a:latin typeface="Source Sans Pro" panose="020B0503030403020204" pitchFamily="34" charset="0"/>
                <a:ea typeface="Source Sans Pro" panose="020B0503030403020204" pitchFamily="34" charset="0"/>
                <a:cs typeface="Arial" panose="020B0604020202020204" pitchFamily="34" charset="0"/>
              </a:rPr>
              <a:t>Fill in the profile details.  Your username is your email address.  Create a password.</a:t>
            </a:r>
          </a:p>
          <a:p>
            <a:pPr marL="342900" lvl="0" indent="-342900">
              <a:buFont typeface="+mj-lt"/>
              <a:buAutoNum type="arabicPeriod"/>
            </a:pPr>
            <a:r>
              <a:rPr lang="en-GB" dirty="0">
                <a:latin typeface="Source Sans Pro" panose="020B0503030403020204" pitchFamily="34" charset="0"/>
                <a:ea typeface="Source Sans Pro" panose="020B0503030403020204" pitchFamily="34" charset="0"/>
                <a:cs typeface="Arial" panose="020B0604020202020204" pitchFamily="34" charset="0"/>
              </a:rPr>
              <a:t>Ensure you add on the “LEARN” function to your account it if does not automatically appear. </a:t>
            </a:r>
          </a:p>
          <a:p>
            <a:pPr marL="342900" lvl="0" indent="-342900">
              <a:buFont typeface="+mj-lt"/>
              <a:buAutoNum type="arabicPeriod"/>
            </a:pPr>
            <a:r>
              <a:rPr lang="en-GB" dirty="0">
                <a:latin typeface="Source Sans Pro" panose="020B0503030403020204" pitchFamily="34" charset="0"/>
                <a:ea typeface="Source Sans Pro" panose="020B0503030403020204" pitchFamily="34" charset="0"/>
                <a:cs typeface="Arial" panose="020B0604020202020204" pitchFamily="34" charset="0"/>
              </a:rPr>
              <a:t>If you experience technical problems, click on the green rectangular helpdesk icon at the far right of the screen, and log your query with the TURAS helpdesk. </a:t>
            </a:r>
          </a:p>
          <a:p>
            <a:pPr marL="342900" lvl="0" indent="-342900">
              <a:buFont typeface="+mj-lt"/>
              <a:buAutoNum type="arabicPeriod"/>
            </a:pPr>
            <a:r>
              <a:rPr lang="en-GB" dirty="0">
                <a:latin typeface="Source Sans Pro" panose="020B0503030403020204" pitchFamily="34" charset="0"/>
                <a:ea typeface="Source Sans Pro" panose="020B0503030403020204" pitchFamily="34" charset="0"/>
                <a:cs typeface="Arial" panose="020B0604020202020204" pitchFamily="34" charset="0"/>
              </a:rPr>
              <a:t>Please note your progress and learning certificates for all of the TURAS e-learning modules can be viewed in the navy “</a:t>
            </a:r>
            <a:r>
              <a:rPr lang="en-GB" b="1" dirty="0">
                <a:latin typeface="Source Sans Pro" panose="020B0503030403020204" pitchFamily="34" charset="0"/>
                <a:ea typeface="Source Sans Pro" panose="020B0503030403020204" pitchFamily="34" charset="0"/>
                <a:cs typeface="Arial" panose="020B0604020202020204" pitchFamily="34" charset="0"/>
              </a:rPr>
              <a:t>My Learn</a:t>
            </a:r>
            <a:r>
              <a:rPr lang="en-GB" dirty="0">
                <a:latin typeface="Source Sans Pro" panose="020B0503030403020204" pitchFamily="34" charset="0"/>
                <a:ea typeface="Source Sans Pro" panose="020B0503030403020204" pitchFamily="34" charset="0"/>
                <a:cs typeface="Arial" panose="020B0604020202020204" pitchFamily="34" charset="0"/>
              </a:rPr>
              <a:t>” Area on the top left of the screen, under the “</a:t>
            </a:r>
            <a:r>
              <a:rPr lang="en-GB" b="1" dirty="0">
                <a:latin typeface="Source Sans Pro" panose="020B0503030403020204" pitchFamily="34" charset="0"/>
                <a:ea typeface="Source Sans Pro" panose="020B0503030403020204" pitchFamily="34" charset="0"/>
                <a:cs typeface="Arial" panose="020B0604020202020204" pitchFamily="34" charset="0"/>
              </a:rPr>
              <a:t>Learning</a:t>
            </a:r>
            <a:r>
              <a:rPr lang="en-GB" dirty="0">
                <a:latin typeface="Source Sans Pro" panose="020B0503030403020204" pitchFamily="34" charset="0"/>
                <a:ea typeface="Source Sans Pro" panose="020B0503030403020204" pitchFamily="34" charset="0"/>
                <a:cs typeface="Arial" panose="020B0604020202020204" pitchFamily="34" charset="0"/>
              </a:rPr>
              <a:t> </a:t>
            </a:r>
            <a:r>
              <a:rPr lang="en-GB" b="1" dirty="0">
                <a:latin typeface="Source Sans Pro" panose="020B0503030403020204" pitchFamily="34" charset="0"/>
                <a:ea typeface="Source Sans Pro" panose="020B0503030403020204" pitchFamily="34" charset="0"/>
                <a:cs typeface="Arial" panose="020B0604020202020204" pitchFamily="34" charset="0"/>
              </a:rPr>
              <a:t>History</a:t>
            </a:r>
            <a:r>
              <a:rPr lang="en-GB" dirty="0">
                <a:latin typeface="Source Sans Pro" panose="020B0503030403020204" pitchFamily="34" charset="0"/>
                <a:ea typeface="Source Sans Pro" panose="020B0503030403020204" pitchFamily="34" charset="0"/>
                <a:cs typeface="Arial" panose="020B0604020202020204" pitchFamily="34" charset="0"/>
              </a:rPr>
              <a:t>” drop down menu,  </a:t>
            </a:r>
          </a:p>
          <a:p>
            <a:pPr marL="342900" lvl="0" indent="-342900">
              <a:buFont typeface="+mj-lt"/>
              <a:buAutoNum type="arabicPeriod"/>
            </a:pPr>
            <a:r>
              <a:rPr lang="en-GB" dirty="0">
                <a:latin typeface="Source Sans Pro" panose="020B0503030403020204" pitchFamily="34" charset="0"/>
                <a:ea typeface="Source Sans Pro" panose="020B0503030403020204" pitchFamily="34" charset="0"/>
                <a:cs typeface="Arial" panose="020B0604020202020204" pitchFamily="34" charset="0"/>
              </a:rPr>
              <a:t>Please ensure you are </a:t>
            </a:r>
            <a:r>
              <a:rPr lang="en-GB" u="sng" dirty="0">
                <a:latin typeface="Source Sans Pro" panose="020B0503030403020204" pitchFamily="34" charset="0"/>
                <a:ea typeface="Source Sans Pro" panose="020B0503030403020204" pitchFamily="34" charset="0"/>
                <a:cs typeface="Arial" panose="020B0604020202020204" pitchFamily="34" charset="0"/>
              </a:rPr>
              <a:t>fully logged in</a:t>
            </a:r>
            <a:r>
              <a:rPr lang="en-GB" dirty="0">
                <a:latin typeface="Source Sans Pro" panose="020B0503030403020204" pitchFamily="34" charset="0"/>
                <a:ea typeface="Source Sans Pro" panose="020B0503030403020204" pitchFamily="34" charset="0"/>
                <a:cs typeface="Arial" panose="020B0604020202020204" pitchFamily="34" charset="0"/>
              </a:rPr>
              <a:t> when searching or accessing any modules/courses.</a:t>
            </a:r>
          </a:p>
          <a:p>
            <a:r>
              <a:rPr lang="en-GB" dirty="0"/>
              <a:t> </a:t>
            </a:r>
          </a:p>
        </p:txBody>
      </p:sp>
      <p:pic>
        <p:nvPicPr>
          <p:cNvPr id="4" name="Picture 3">
            <a:extLst>
              <a:ext uri="{FF2B5EF4-FFF2-40B4-BE49-F238E27FC236}">
                <a16:creationId xmlns:a16="http://schemas.microsoft.com/office/drawing/2014/main" id="{258EEB94-9C3F-44BE-B7C5-1E5F21A4C0FA}"/>
              </a:ext>
            </a:extLst>
          </p:cNvPr>
          <p:cNvPicPr>
            <a:picLocks noChangeAspect="1"/>
          </p:cNvPicPr>
          <p:nvPr/>
        </p:nvPicPr>
        <p:blipFill>
          <a:blip r:embed="rId3"/>
          <a:stretch>
            <a:fillRect/>
          </a:stretch>
        </p:blipFill>
        <p:spPr>
          <a:xfrm>
            <a:off x="7881917" y="612559"/>
            <a:ext cx="1103737" cy="2530518"/>
          </a:xfrm>
          <a:prstGeom prst="rect">
            <a:avLst/>
          </a:prstGeom>
        </p:spPr>
      </p:pic>
    </p:spTree>
    <p:extLst>
      <p:ext uri="{BB962C8B-B14F-4D97-AF65-F5344CB8AC3E}">
        <p14:creationId xmlns:p14="http://schemas.microsoft.com/office/powerpoint/2010/main" val="283593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A6E5EFF-0995-AE46-831A-61CC6477D6C6}"/>
              </a:ext>
            </a:extLst>
          </p:cNvPr>
          <p:cNvSpPr/>
          <p:nvPr/>
        </p:nvSpPr>
        <p:spPr>
          <a:xfrm>
            <a:off x="3355064" y="4651633"/>
            <a:ext cx="1080000" cy="1080000"/>
          </a:xfrm>
          <a:prstGeom prst="rect">
            <a:avLst/>
          </a:prstGeom>
          <a:solidFill>
            <a:srgbClr val="3DB7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BF27704-4020-AA48-A4B3-70E0E866F0E7}"/>
              </a:ext>
            </a:extLst>
          </p:cNvPr>
          <p:cNvSpPr/>
          <p:nvPr/>
        </p:nvSpPr>
        <p:spPr>
          <a:xfrm>
            <a:off x="4815993" y="4651633"/>
            <a:ext cx="1080000" cy="1080000"/>
          </a:xfrm>
          <a:prstGeom prst="rect">
            <a:avLst/>
          </a:prstGeom>
          <a:solidFill>
            <a:srgbClr val="0071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AD68BB9-F403-A94A-A10C-49A860ECA183}"/>
              </a:ext>
            </a:extLst>
          </p:cNvPr>
          <p:cNvSpPr/>
          <p:nvPr/>
        </p:nvSpPr>
        <p:spPr>
          <a:xfrm>
            <a:off x="6270612" y="4651633"/>
            <a:ext cx="1080000" cy="1080000"/>
          </a:xfrm>
          <a:prstGeom prst="rect">
            <a:avLst/>
          </a:prstGeom>
          <a:solidFill>
            <a:srgbClr val="3DB7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DEEAB22-5708-3D4C-9EA8-6AEC05971541}"/>
              </a:ext>
            </a:extLst>
          </p:cNvPr>
          <p:cNvSpPr/>
          <p:nvPr/>
        </p:nvSpPr>
        <p:spPr>
          <a:xfrm>
            <a:off x="7713253" y="4651633"/>
            <a:ext cx="1080000" cy="1080000"/>
          </a:xfrm>
          <a:prstGeom prst="rect">
            <a:avLst/>
          </a:prstGeom>
          <a:solidFill>
            <a:srgbClr val="0071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91978FE-3906-0244-B34C-4E5E00CC6731}"/>
              </a:ext>
            </a:extLst>
          </p:cNvPr>
          <p:cNvSpPr txBox="1"/>
          <p:nvPr/>
        </p:nvSpPr>
        <p:spPr>
          <a:xfrm>
            <a:off x="3359895" y="4891638"/>
            <a:ext cx="1075169" cy="415498"/>
          </a:xfrm>
          <a:prstGeom prst="rect">
            <a:avLst/>
          </a:prstGeom>
          <a:noFill/>
        </p:spPr>
        <p:txBody>
          <a:bodyPr wrap="square" lIns="0" tIns="0" rIns="0" rtlCol="0">
            <a:spAutoFit/>
          </a:bodyPr>
          <a:lstStyle/>
          <a:p>
            <a:pPr algn="ct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Psychodynamic </a:t>
            </a: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Psychotherapy</a:t>
            </a:r>
          </a:p>
        </p:txBody>
      </p:sp>
      <p:sp>
        <p:nvSpPr>
          <p:cNvPr id="59" name="TextBox 58">
            <a:extLst>
              <a:ext uri="{FF2B5EF4-FFF2-40B4-BE49-F238E27FC236}">
                <a16:creationId xmlns:a16="http://schemas.microsoft.com/office/drawing/2014/main" id="{D07609DC-8F6E-AC46-8A3D-B2B96E07C1C2}"/>
              </a:ext>
            </a:extLst>
          </p:cNvPr>
          <p:cNvSpPr txBox="1"/>
          <p:nvPr/>
        </p:nvSpPr>
        <p:spPr>
          <a:xfrm>
            <a:off x="4809683" y="4886571"/>
            <a:ext cx="1086310" cy="600164"/>
          </a:xfrm>
          <a:prstGeom prst="rect">
            <a:avLst/>
          </a:prstGeom>
          <a:noFill/>
        </p:spPr>
        <p:txBody>
          <a:bodyPr wrap="square" lIns="0" tIns="0" rIns="0" rtlCol="0">
            <a:spAutoFit/>
          </a:bodyPr>
          <a:lstStyle/>
          <a:p>
            <a:pPr algn="ctr"/>
            <a:r>
              <a:rPr lang="en-US" sz="120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Interpersonal Therapy Supervision</a:t>
            </a:r>
          </a:p>
        </p:txBody>
      </p:sp>
      <p:sp>
        <p:nvSpPr>
          <p:cNvPr id="60" name="TextBox 59">
            <a:extLst>
              <a:ext uri="{FF2B5EF4-FFF2-40B4-BE49-F238E27FC236}">
                <a16:creationId xmlns:a16="http://schemas.microsoft.com/office/drawing/2014/main" id="{6636663F-5D3A-DA41-9223-91197640E45F}"/>
              </a:ext>
            </a:extLst>
          </p:cNvPr>
          <p:cNvSpPr txBox="1"/>
          <p:nvPr/>
        </p:nvSpPr>
        <p:spPr>
          <a:xfrm>
            <a:off x="6270612" y="4895121"/>
            <a:ext cx="1080000" cy="415498"/>
          </a:xfrm>
          <a:prstGeom prst="rect">
            <a:avLst/>
          </a:prstGeom>
          <a:noFill/>
        </p:spPr>
        <p:txBody>
          <a:bodyPr wrap="square" lIns="0" tIns="0" rIns="0" rtlCol="0">
            <a:spAutoFit/>
          </a:bodyPr>
          <a:lstStyle/>
          <a:p>
            <a:pPr algn="ct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Mindfulness</a:t>
            </a:r>
          </a:p>
          <a:p>
            <a:pPr algn="ct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Supervision</a:t>
            </a:r>
          </a:p>
        </p:txBody>
      </p:sp>
      <p:sp>
        <p:nvSpPr>
          <p:cNvPr id="61" name="TextBox 60">
            <a:extLst>
              <a:ext uri="{FF2B5EF4-FFF2-40B4-BE49-F238E27FC236}">
                <a16:creationId xmlns:a16="http://schemas.microsoft.com/office/drawing/2014/main" id="{01A2E640-11C1-584A-A748-C5C55C2938D7}"/>
              </a:ext>
            </a:extLst>
          </p:cNvPr>
          <p:cNvSpPr txBox="1"/>
          <p:nvPr/>
        </p:nvSpPr>
        <p:spPr>
          <a:xfrm>
            <a:off x="7713253" y="4886571"/>
            <a:ext cx="1079999" cy="600164"/>
          </a:xfrm>
          <a:prstGeom prst="rect">
            <a:avLst/>
          </a:prstGeom>
          <a:noFill/>
        </p:spPr>
        <p:txBody>
          <a:bodyPr wrap="square" lIns="0" tIns="0" rIns="0" rtlCol="0">
            <a:spAutoFit/>
          </a:bodyPr>
          <a:lstStyle/>
          <a:p>
            <a:pPr algn="ctr"/>
            <a:r>
              <a:rPr lang="en-US" sz="120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Supervising Psychological Interventions</a:t>
            </a:r>
          </a:p>
        </p:txBody>
      </p:sp>
      <p:sp>
        <p:nvSpPr>
          <p:cNvPr id="65" name="Rectangle 64">
            <a:extLst>
              <a:ext uri="{FF2B5EF4-FFF2-40B4-BE49-F238E27FC236}">
                <a16:creationId xmlns:a16="http://schemas.microsoft.com/office/drawing/2014/main" id="{2DDD5ABA-7DEE-E845-B11A-DC2A64D17763}"/>
              </a:ext>
            </a:extLst>
          </p:cNvPr>
          <p:cNvSpPr/>
          <p:nvPr/>
        </p:nvSpPr>
        <p:spPr>
          <a:xfrm>
            <a:off x="466209" y="4654931"/>
            <a:ext cx="1080000" cy="1080000"/>
          </a:xfrm>
          <a:prstGeom prst="rect">
            <a:avLst/>
          </a:prstGeom>
          <a:solidFill>
            <a:srgbClr val="3DB7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E265CEF-7B02-AD42-8F72-F94CE8CB979F}"/>
              </a:ext>
            </a:extLst>
          </p:cNvPr>
          <p:cNvSpPr/>
          <p:nvPr/>
        </p:nvSpPr>
        <p:spPr>
          <a:xfrm>
            <a:off x="1908850" y="4654931"/>
            <a:ext cx="1080000" cy="1080000"/>
          </a:xfrm>
          <a:prstGeom prst="rect">
            <a:avLst/>
          </a:prstGeom>
          <a:solidFill>
            <a:srgbClr val="0071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E76CCDC0-F6A0-9940-9C4D-42B4E18693D3}"/>
              </a:ext>
            </a:extLst>
          </p:cNvPr>
          <p:cNvSpPr txBox="1"/>
          <p:nvPr/>
        </p:nvSpPr>
        <p:spPr>
          <a:xfrm>
            <a:off x="466210" y="4891638"/>
            <a:ext cx="1076426" cy="784830"/>
          </a:xfrm>
          <a:prstGeom prst="rect">
            <a:avLst/>
          </a:prstGeom>
          <a:noFill/>
        </p:spPr>
        <p:txBody>
          <a:bodyPr wrap="square" lIns="0" tIns="0" rIns="0" rtlCol="0">
            <a:spAutoFit/>
          </a:bodyPr>
          <a:lstStyle/>
          <a:p>
            <a:pPr algn="ct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CBT </a:t>
            </a: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Supervision</a:t>
            </a:r>
          </a:p>
          <a:p>
            <a:pPr algn="ct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(Adult Based Services)</a:t>
            </a:r>
          </a:p>
        </p:txBody>
      </p:sp>
      <p:sp>
        <p:nvSpPr>
          <p:cNvPr id="68" name="TextBox 67">
            <a:extLst>
              <a:ext uri="{FF2B5EF4-FFF2-40B4-BE49-F238E27FC236}">
                <a16:creationId xmlns:a16="http://schemas.microsoft.com/office/drawing/2014/main" id="{166A6971-7AB6-2A45-AA13-B4A640BA47C7}"/>
              </a:ext>
            </a:extLst>
          </p:cNvPr>
          <p:cNvSpPr txBox="1"/>
          <p:nvPr/>
        </p:nvSpPr>
        <p:spPr>
          <a:xfrm>
            <a:off x="1905277" y="4891638"/>
            <a:ext cx="1079999" cy="600164"/>
          </a:xfrm>
          <a:prstGeom prst="rect">
            <a:avLst/>
          </a:prstGeom>
          <a:noFill/>
        </p:spPr>
        <p:txBody>
          <a:bodyPr wrap="square" lIns="0" tIns="0" rIns="0" rtlCol="0">
            <a:spAutoFit/>
          </a:bodyPr>
          <a:lstStyle/>
          <a:p>
            <a:pPr algn="ctr"/>
            <a:r>
              <a:rPr lang="en-US" sz="120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CBT </a:t>
            </a:r>
            <a:br>
              <a:rPr lang="en-US" sz="120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r>
              <a:rPr lang="en-US" sz="120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Supervision</a:t>
            </a:r>
          </a:p>
          <a:p>
            <a:pPr algn="ctr"/>
            <a:r>
              <a:rPr lang="en-US" sz="120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(CAMHS)</a:t>
            </a:r>
          </a:p>
        </p:txBody>
      </p:sp>
      <p:cxnSp>
        <p:nvCxnSpPr>
          <p:cNvPr id="69" name="Straight Arrow Connector 68">
            <a:extLst>
              <a:ext uri="{FF2B5EF4-FFF2-40B4-BE49-F238E27FC236}">
                <a16:creationId xmlns:a16="http://schemas.microsoft.com/office/drawing/2014/main" id="{B92CA8E2-1D2B-9C4A-A1E8-2AE92CDB6E86}"/>
              </a:ext>
            </a:extLst>
          </p:cNvPr>
          <p:cNvCxnSpPr>
            <a:cxnSpLocks/>
          </p:cNvCxnSpPr>
          <p:nvPr/>
        </p:nvCxnSpPr>
        <p:spPr>
          <a:xfrm>
            <a:off x="5391730" y="4356123"/>
            <a:ext cx="0" cy="220045"/>
          </a:xfrm>
          <a:prstGeom prst="straightConnector1">
            <a:avLst/>
          </a:prstGeom>
          <a:ln w="1905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F8A89507-5A38-C544-95C4-73409832B7E0}"/>
              </a:ext>
            </a:extLst>
          </p:cNvPr>
          <p:cNvCxnSpPr/>
          <p:nvPr/>
        </p:nvCxnSpPr>
        <p:spPr>
          <a:xfrm rot="5400000" flipH="1" flipV="1">
            <a:off x="4649303" y="955218"/>
            <a:ext cx="12700" cy="7272000"/>
          </a:xfrm>
          <a:prstGeom prst="bentConnector3">
            <a:avLst>
              <a:gd name="adj1" fmla="val 1800000"/>
            </a:avLst>
          </a:prstGeom>
          <a:ln w="190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2F2E79CE-0183-0945-BEB1-37FA3A877D99}"/>
              </a:ext>
            </a:extLst>
          </p:cNvPr>
          <p:cNvGrpSpPr/>
          <p:nvPr/>
        </p:nvGrpSpPr>
        <p:grpSpPr>
          <a:xfrm>
            <a:off x="712578" y="1022506"/>
            <a:ext cx="7886150" cy="1534311"/>
            <a:chOff x="3952674" y="649281"/>
            <a:chExt cx="4782192" cy="735973"/>
          </a:xfrm>
        </p:grpSpPr>
        <p:sp>
          <p:nvSpPr>
            <p:cNvPr id="73" name="Rounded Rectangle 72">
              <a:extLst>
                <a:ext uri="{FF2B5EF4-FFF2-40B4-BE49-F238E27FC236}">
                  <a16:creationId xmlns:a16="http://schemas.microsoft.com/office/drawing/2014/main" id="{8FE11682-4E3E-004E-B9CF-81EF96AEA173}"/>
                </a:ext>
              </a:extLst>
            </p:cNvPr>
            <p:cNvSpPr/>
            <p:nvPr/>
          </p:nvSpPr>
          <p:spPr>
            <a:xfrm>
              <a:off x="3952674" y="807404"/>
              <a:ext cx="4753589" cy="577850"/>
            </a:xfrm>
            <a:prstGeom prst="roundRect">
              <a:avLst/>
            </a:prstGeom>
            <a:solidFill>
              <a:srgbClr val="0071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6B0FEDF-D5CC-7347-B197-13DEFDD386DB}"/>
                </a:ext>
              </a:extLst>
            </p:cNvPr>
            <p:cNvSpPr txBox="1"/>
            <p:nvPr/>
          </p:nvSpPr>
          <p:spPr>
            <a:xfrm>
              <a:off x="4203291" y="649281"/>
              <a:ext cx="4531575" cy="590533"/>
            </a:xfrm>
            <a:prstGeom prst="rect">
              <a:avLst/>
            </a:prstGeom>
            <a:noFill/>
            <a:ln w="6350">
              <a:noFill/>
              <a:prstDash val="dash"/>
            </a:ln>
          </p:spPr>
          <p:txBody>
            <a:bodyPr wrap="square" lIns="0" tIns="0" rIns="0" bIns="0" rtlCol="0">
              <a:spAutoFit/>
            </a:bodyPr>
            <a:lstStyle/>
            <a:p>
              <a:pPr algn="ctr"/>
              <a:endPar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a:p>
              <a:pPr algn="ctr"/>
              <a:endPar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a:p>
              <a:pPr algn="ctr"/>
              <a:endPar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Generic Supervision Competences for Psychological Therapies and Interventions (GSC)</a:t>
              </a:r>
              <a:endParaRPr lang="en-US"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p:txBody>
        </p:sp>
      </p:grpSp>
      <p:sp>
        <p:nvSpPr>
          <p:cNvPr id="76" name="TextBox 75">
            <a:extLst>
              <a:ext uri="{FF2B5EF4-FFF2-40B4-BE49-F238E27FC236}">
                <a16:creationId xmlns:a16="http://schemas.microsoft.com/office/drawing/2014/main" id="{2A085705-EFCE-EC4E-A3D2-628C628B8736}"/>
              </a:ext>
            </a:extLst>
          </p:cNvPr>
          <p:cNvSpPr txBox="1"/>
          <p:nvPr/>
        </p:nvSpPr>
        <p:spPr>
          <a:xfrm>
            <a:off x="4500076" y="2666808"/>
            <a:ext cx="1786746" cy="861774"/>
          </a:xfrm>
          <a:prstGeom prst="rect">
            <a:avLst/>
          </a:prstGeom>
          <a:noFill/>
          <a:ln w="6350">
            <a:noFill/>
            <a:prstDash val="dash"/>
          </a:ln>
        </p:spPr>
        <p:txBody>
          <a:bodyPr wrap="square" lIns="0" tIns="0" rIns="0" bIns="0" rtlCol="0">
            <a:spAutoFit/>
          </a:bodyPr>
          <a:lstStyle/>
          <a:p>
            <a:pPr algn="ctr"/>
            <a:r>
              <a:rPr lang="en-ID" sz="1400" b="1" spc="150" dirty="0">
                <a:solidFill>
                  <a:schemeClr val="bg1"/>
                </a:solidFill>
                <a:latin typeface="Source Sans Pro Semibold" panose="020B0503030403020204" pitchFamily="34" charset="0"/>
                <a:ea typeface="Source Sans Pro Semibold" panose="020B0503030403020204" pitchFamily="34" charset="0"/>
                <a:cs typeface="Segoe UI Light" panose="020B0502040204020203" pitchFamily="34" charset="0"/>
              </a:rPr>
              <a:t>Specialist Supervision  Training Courses</a:t>
            </a:r>
          </a:p>
          <a:p>
            <a:pPr algn="ctr"/>
            <a:r>
              <a:rPr lang="en-ID" sz="1400" b="1" spc="150" dirty="0">
                <a:solidFill>
                  <a:schemeClr val="bg1"/>
                </a:solidFill>
                <a:latin typeface="Source Sans Pro Semibold" panose="020B0503030403020204" pitchFamily="34" charset="0"/>
                <a:ea typeface="Source Sans Pro Semibold" panose="020B0503030403020204" pitchFamily="34" charset="0"/>
                <a:cs typeface="Segoe UI Light" panose="020B0502040204020203" pitchFamily="34" charset="0"/>
              </a:rPr>
              <a:t>(see below)</a:t>
            </a:r>
          </a:p>
        </p:txBody>
      </p:sp>
      <p:cxnSp>
        <p:nvCxnSpPr>
          <p:cNvPr id="80" name="Straight Arrow Connector 79">
            <a:extLst>
              <a:ext uri="{FF2B5EF4-FFF2-40B4-BE49-F238E27FC236}">
                <a16:creationId xmlns:a16="http://schemas.microsoft.com/office/drawing/2014/main" id="{26E8A6E6-FAF5-6E45-B513-9B14B2FDDBF0}"/>
              </a:ext>
            </a:extLst>
          </p:cNvPr>
          <p:cNvCxnSpPr>
            <a:cxnSpLocks/>
          </p:cNvCxnSpPr>
          <p:nvPr/>
        </p:nvCxnSpPr>
        <p:spPr>
          <a:xfrm flipH="1">
            <a:off x="2471552" y="4365782"/>
            <a:ext cx="3438" cy="216000"/>
          </a:xfrm>
          <a:prstGeom prst="straightConnector1">
            <a:avLst/>
          </a:prstGeom>
          <a:ln w="1905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F91FCF1-E423-5740-8BB2-121CB782F617}"/>
              </a:ext>
            </a:extLst>
          </p:cNvPr>
          <p:cNvCxnSpPr>
            <a:cxnSpLocks/>
          </p:cNvCxnSpPr>
          <p:nvPr/>
        </p:nvCxnSpPr>
        <p:spPr>
          <a:xfrm flipH="1">
            <a:off x="3906002" y="4356123"/>
            <a:ext cx="3438" cy="216000"/>
          </a:xfrm>
          <a:prstGeom prst="straightConnector1">
            <a:avLst/>
          </a:prstGeom>
          <a:ln w="1905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06B9FB-CB87-5744-8041-E57B04DB8587}"/>
              </a:ext>
            </a:extLst>
          </p:cNvPr>
          <p:cNvCxnSpPr>
            <a:cxnSpLocks/>
          </p:cNvCxnSpPr>
          <p:nvPr/>
        </p:nvCxnSpPr>
        <p:spPr>
          <a:xfrm flipH="1">
            <a:off x="6826180" y="4375202"/>
            <a:ext cx="3438" cy="216000"/>
          </a:xfrm>
          <a:prstGeom prst="straightConnector1">
            <a:avLst/>
          </a:prstGeom>
          <a:ln w="19050">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7ADDB7C-FEEB-46F7-9F6F-340853E82415}"/>
              </a:ext>
            </a:extLst>
          </p:cNvPr>
          <p:cNvGrpSpPr/>
          <p:nvPr/>
        </p:nvGrpSpPr>
        <p:grpSpPr>
          <a:xfrm>
            <a:off x="3910277" y="2940439"/>
            <a:ext cx="4753589" cy="1345327"/>
            <a:chOff x="3855386" y="1162474"/>
            <a:chExt cx="4753589" cy="577850"/>
          </a:xfrm>
        </p:grpSpPr>
        <p:sp>
          <p:nvSpPr>
            <p:cNvPr id="37" name="Rounded Rectangle 72">
              <a:extLst>
                <a:ext uri="{FF2B5EF4-FFF2-40B4-BE49-F238E27FC236}">
                  <a16:creationId xmlns:a16="http://schemas.microsoft.com/office/drawing/2014/main" id="{68542D8D-E702-4597-98E6-F02E77A38C44}"/>
                </a:ext>
              </a:extLst>
            </p:cNvPr>
            <p:cNvSpPr/>
            <p:nvPr/>
          </p:nvSpPr>
          <p:spPr>
            <a:xfrm>
              <a:off x="3855386" y="1162474"/>
              <a:ext cx="4753589" cy="577850"/>
            </a:xfrm>
            <a:prstGeom prst="roundRect">
              <a:avLst/>
            </a:prstGeom>
            <a:solidFill>
              <a:srgbClr val="0071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6092E8-957F-4B29-89B2-11FAA6582B0F}"/>
                </a:ext>
              </a:extLst>
            </p:cNvPr>
            <p:cNvSpPr txBox="1"/>
            <p:nvPr/>
          </p:nvSpPr>
          <p:spPr>
            <a:xfrm>
              <a:off x="3966392" y="1280472"/>
              <a:ext cx="4531575" cy="211516"/>
            </a:xfrm>
            <a:prstGeom prst="rect">
              <a:avLst/>
            </a:prstGeom>
            <a:noFill/>
            <a:ln w="6350">
              <a:noFill/>
              <a:prstDash val="dash"/>
            </a:ln>
          </p:spPr>
          <p:txBody>
            <a:bodyPr wrap="square" lIns="0" tIns="0" rIns="0" bIns="0" rtlCol="0">
              <a:spAutoFit/>
            </a:bodyPr>
            <a:lstStyle/>
            <a:p>
              <a:pPr algn="ctr"/>
              <a:endPar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Specialist Supervision Training Courses</a:t>
              </a:r>
              <a:endParaRPr lang="en-US"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p:txBody>
        </p:sp>
      </p:grpSp>
      <p:cxnSp>
        <p:nvCxnSpPr>
          <p:cNvPr id="47" name="Straight Arrow Connector 46">
            <a:extLst>
              <a:ext uri="{FF2B5EF4-FFF2-40B4-BE49-F238E27FC236}">
                <a16:creationId xmlns:a16="http://schemas.microsoft.com/office/drawing/2014/main" id="{C8276940-FD4F-405B-884A-02EDD9432A7E}"/>
              </a:ext>
            </a:extLst>
          </p:cNvPr>
          <p:cNvCxnSpPr>
            <a:cxnSpLocks/>
          </p:cNvCxnSpPr>
          <p:nvPr/>
        </p:nvCxnSpPr>
        <p:spPr>
          <a:xfrm>
            <a:off x="4828918" y="2556817"/>
            <a:ext cx="0" cy="4058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1C429BE-CF5B-4322-B153-640515BA609A}"/>
              </a:ext>
            </a:extLst>
          </p:cNvPr>
          <p:cNvSpPr txBox="1"/>
          <p:nvPr/>
        </p:nvSpPr>
        <p:spPr>
          <a:xfrm>
            <a:off x="319596" y="665825"/>
            <a:ext cx="1846555" cy="369332"/>
          </a:xfrm>
          <a:prstGeom prst="rect">
            <a:avLst/>
          </a:prstGeom>
          <a:noFill/>
        </p:spPr>
        <p:txBody>
          <a:bodyPr wrap="square" rtlCol="0">
            <a:spAutoFit/>
          </a:bodyPr>
          <a:lstStyle/>
          <a:p>
            <a:r>
              <a:rPr lang="en-GB" dirty="0"/>
              <a:t>Next steps…</a:t>
            </a:r>
          </a:p>
        </p:txBody>
      </p:sp>
      <p:grpSp>
        <p:nvGrpSpPr>
          <p:cNvPr id="28" name="Group 27">
            <a:extLst>
              <a:ext uri="{FF2B5EF4-FFF2-40B4-BE49-F238E27FC236}">
                <a16:creationId xmlns:a16="http://schemas.microsoft.com/office/drawing/2014/main" id="{A6C53C54-898D-401F-9022-ED6C2C6E9656}"/>
              </a:ext>
            </a:extLst>
          </p:cNvPr>
          <p:cNvGrpSpPr/>
          <p:nvPr/>
        </p:nvGrpSpPr>
        <p:grpSpPr>
          <a:xfrm>
            <a:off x="120781" y="2940438"/>
            <a:ext cx="3678487" cy="1181587"/>
            <a:chOff x="3903853" y="1179769"/>
            <a:chExt cx="4933570" cy="555146"/>
          </a:xfrm>
        </p:grpSpPr>
        <p:sp>
          <p:nvSpPr>
            <p:cNvPr id="29" name="Rounded Rectangle 72">
              <a:extLst>
                <a:ext uri="{FF2B5EF4-FFF2-40B4-BE49-F238E27FC236}">
                  <a16:creationId xmlns:a16="http://schemas.microsoft.com/office/drawing/2014/main" id="{C907FAFB-CBA6-4C8E-AB71-8E02A47BCF0C}"/>
                </a:ext>
              </a:extLst>
            </p:cNvPr>
            <p:cNvSpPr/>
            <p:nvPr/>
          </p:nvSpPr>
          <p:spPr>
            <a:xfrm>
              <a:off x="3903853" y="1179769"/>
              <a:ext cx="4933570" cy="555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154826A-0325-4AC4-8367-FA68E9BFA20E}"/>
                </a:ext>
              </a:extLst>
            </p:cNvPr>
            <p:cNvSpPr txBox="1"/>
            <p:nvPr/>
          </p:nvSpPr>
          <p:spPr>
            <a:xfrm>
              <a:off x="4050501" y="1209424"/>
              <a:ext cx="4613606" cy="462729"/>
            </a:xfrm>
            <a:prstGeom prst="rect">
              <a:avLst/>
            </a:prstGeom>
            <a:solidFill>
              <a:schemeClr val="tx2"/>
            </a:solidFill>
            <a:ln w="6350">
              <a:noFill/>
              <a:prstDash val="dash"/>
            </a:ln>
          </p:spPr>
          <p:txBody>
            <a:bodyPr wrap="square" lIns="0" tIns="0" rIns="0" bIns="0" rtlCol="0">
              <a:spAutoFit/>
            </a:bodyPr>
            <a:lstStyle/>
            <a:p>
              <a:pPr algn="ctr"/>
              <a:r>
                <a:rPr lang="en-ID" sz="1600"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Profession specific modules e.g.</a:t>
              </a: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-New Supervisors Course</a:t>
              </a: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-Refresher Training </a:t>
              </a: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(both run by D.Clin.Psy course)</a:t>
              </a:r>
              <a:endParaRPr lang="en-US"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p:txBody>
        </p:sp>
      </p:grpSp>
      <p:cxnSp>
        <p:nvCxnSpPr>
          <p:cNvPr id="6" name="Straight Arrow Connector 5">
            <a:extLst>
              <a:ext uri="{FF2B5EF4-FFF2-40B4-BE49-F238E27FC236}">
                <a16:creationId xmlns:a16="http://schemas.microsoft.com/office/drawing/2014/main" id="{B480B8B8-DE27-4F28-9BA2-76B2E04D4B34}"/>
              </a:ext>
            </a:extLst>
          </p:cNvPr>
          <p:cNvCxnSpPr/>
          <p:nvPr/>
        </p:nvCxnSpPr>
        <p:spPr>
          <a:xfrm flipH="1">
            <a:off x="3355064" y="2556817"/>
            <a:ext cx="216401" cy="2180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53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9FB14D-8F5E-A242-990E-8C15BCB642F2}"/>
              </a:ext>
            </a:extLst>
          </p:cNvPr>
          <p:cNvGrpSpPr/>
          <p:nvPr/>
        </p:nvGrpSpPr>
        <p:grpSpPr>
          <a:xfrm>
            <a:off x="2195205" y="1848826"/>
            <a:ext cx="4753589" cy="3061502"/>
            <a:chOff x="4100662" y="508001"/>
            <a:chExt cx="4753589" cy="577850"/>
          </a:xfrm>
        </p:grpSpPr>
        <p:sp>
          <p:nvSpPr>
            <p:cNvPr id="11" name="Rounded Rectangle 10">
              <a:extLst>
                <a:ext uri="{FF2B5EF4-FFF2-40B4-BE49-F238E27FC236}">
                  <a16:creationId xmlns:a16="http://schemas.microsoft.com/office/drawing/2014/main" id="{5151D5DC-3493-5D43-B2AB-D9DA0D23371B}"/>
                </a:ext>
              </a:extLst>
            </p:cNvPr>
            <p:cNvSpPr/>
            <p:nvPr/>
          </p:nvSpPr>
          <p:spPr>
            <a:xfrm>
              <a:off x="4100662" y="508001"/>
              <a:ext cx="4753589" cy="577850"/>
            </a:xfrm>
            <a:prstGeom prst="roundRect">
              <a:avLst/>
            </a:prstGeom>
            <a:solidFill>
              <a:srgbClr val="0071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9BF18F-303E-EB48-BCDD-7B2CC4D5AA69}"/>
                </a:ext>
              </a:extLst>
            </p:cNvPr>
            <p:cNvSpPr txBox="1"/>
            <p:nvPr/>
          </p:nvSpPr>
          <p:spPr>
            <a:xfrm>
              <a:off x="4203291" y="649281"/>
              <a:ext cx="4531575" cy="325315"/>
            </a:xfrm>
            <a:prstGeom prst="rect">
              <a:avLst/>
            </a:prstGeom>
            <a:noFill/>
            <a:ln w="6350">
              <a:noFill/>
              <a:prstDash val="dash"/>
            </a:ln>
          </p:spPr>
          <p:txBody>
            <a:bodyPr wrap="square" lIns="0" tIns="0" rIns="0" bIns="0" rtlCol="0">
              <a:spAutoFit/>
            </a:bodyPr>
            <a:lstStyle/>
            <a:p>
              <a:pPr algn="ctr"/>
              <a:r>
                <a:rPr lang="en-ID" sz="32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Ongoing Supervision CPD</a:t>
              </a:r>
            </a:p>
            <a:p>
              <a:pPr algn="ctr"/>
              <a:endPar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Masterclasses (Annually)</a:t>
              </a:r>
            </a:p>
            <a:p>
              <a:pPr algn="ctr"/>
              <a:r>
                <a:rPr lang="en-ID"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rPr>
                <a:t>Conferences (4 yearly) </a:t>
              </a:r>
              <a:endParaRPr lang="en-US" sz="1600" b="1" spc="150" dirty="0">
                <a:solidFill>
                  <a:schemeClr val="bg1"/>
                </a:solidFill>
                <a:latin typeface="Source Sans Pro Semibold" panose="020B0503030403020204" pitchFamily="34" charset="0"/>
                <a:ea typeface="Source Sans Pro Semibold" panose="020B0503030403020204" pitchFamily="34" charset="0"/>
                <a:cs typeface="Segoe UI" panose="020B0502040204020203" pitchFamily="34" charset="0"/>
              </a:endParaRPr>
            </a:p>
          </p:txBody>
        </p:sp>
      </p:grpSp>
      <p:sp>
        <p:nvSpPr>
          <p:cNvPr id="17" name="TextBox 16">
            <a:extLst>
              <a:ext uri="{FF2B5EF4-FFF2-40B4-BE49-F238E27FC236}">
                <a16:creationId xmlns:a16="http://schemas.microsoft.com/office/drawing/2014/main" id="{EE50DB5A-D54B-3C44-BBE1-39B16BE33788}"/>
              </a:ext>
            </a:extLst>
          </p:cNvPr>
          <p:cNvSpPr txBox="1"/>
          <p:nvPr/>
        </p:nvSpPr>
        <p:spPr>
          <a:xfrm>
            <a:off x="1700774" y="3822627"/>
            <a:ext cx="1075169" cy="415498"/>
          </a:xfrm>
          <a:prstGeom prst="rect">
            <a:avLst/>
          </a:prstGeom>
          <a:noFill/>
        </p:spPr>
        <p:txBody>
          <a:bodyPr wrap="square" lIns="0" tIns="0" rIns="0" rtlCol="0">
            <a:spAutoFit/>
          </a:bodyPr>
          <a:lstStyle/>
          <a:p>
            <a:pPr algn="ct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endPar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endParaRPr>
          </a:p>
        </p:txBody>
      </p:sp>
      <p:sp>
        <p:nvSpPr>
          <p:cNvPr id="18" name="TextBox 17">
            <a:extLst>
              <a:ext uri="{FF2B5EF4-FFF2-40B4-BE49-F238E27FC236}">
                <a16:creationId xmlns:a16="http://schemas.microsoft.com/office/drawing/2014/main" id="{97B32240-D938-7542-A7FA-7843A8B63870}"/>
              </a:ext>
            </a:extLst>
          </p:cNvPr>
          <p:cNvSpPr txBox="1"/>
          <p:nvPr/>
        </p:nvSpPr>
        <p:spPr>
          <a:xfrm>
            <a:off x="3150562" y="3817560"/>
            <a:ext cx="1086310" cy="415498"/>
          </a:xfrm>
          <a:prstGeom prst="rect">
            <a:avLst/>
          </a:prstGeom>
          <a:noFill/>
        </p:spPr>
        <p:txBody>
          <a:bodyPr wrap="square" lIns="0" tIns="0" rIns="0" rtlCol="0">
            <a:spAutoFit/>
          </a:bodyPr>
          <a:lstStyle/>
          <a:p>
            <a:pPr algn="ct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endPar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endParaRPr>
          </a:p>
        </p:txBody>
      </p:sp>
      <p:sp>
        <p:nvSpPr>
          <p:cNvPr id="19" name="TextBox 18">
            <a:extLst>
              <a:ext uri="{FF2B5EF4-FFF2-40B4-BE49-F238E27FC236}">
                <a16:creationId xmlns:a16="http://schemas.microsoft.com/office/drawing/2014/main" id="{6BDF1CE2-37E2-7A47-BFEA-A629F0277558}"/>
              </a:ext>
            </a:extLst>
          </p:cNvPr>
          <p:cNvSpPr txBox="1"/>
          <p:nvPr/>
        </p:nvSpPr>
        <p:spPr>
          <a:xfrm>
            <a:off x="4611491" y="3826110"/>
            <a:ext cx="1080000" cy="415498"/>
          </a:xfrm>
          <a:prstGeom prst="rect">
            <a:avLst/>
          </a:prstGeom>
          <a:noFill/>
        </p:spPr>
        <p:txBody>
          <a:bodyPr wrap="square" lIns="0" tIns="0" rIns="0" rtlCol="0">
            <a:spAutoFit/>
          </a:bodyPr>
          <a:lstStyle/>
          <a:p>
            <a:pPr algn="ctr"/>
            <a: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t> </a:t>
            </a: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endPar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endParaRPr>
          </a:p>
        </p:txBody>
      </p:sp>
      <p:sp>
        <p:nvSpPr>
          <p:cNvPr id="20" name="TextBox 19">
            <a:extLst>
              <a:ext uri="{FF2B5EF4-FFF2-40B4-BE49-F238E27FC236}">
                <a16:creationId xmlns:a16="http://schemas.microsoft.com/office/drawing/2014/main" id="{10415F29-B164-0A40-B898-CA89DDB6000B}"/>
              </a:ext>
            </a:extLst>
          </p:cNvPr>
          <p:cNvSpPr txBox="1"/>
          <p:nvPr/>
        </p:nvSpPr>
        <p:spPr>
          <a:xfrm>
            <a:off x="6054132" y="3817560"/>
            <a:ext cx="1079999" cy="600164"/>
          </a:xfrm>
          <a:prstGeom prst="rect">
            <a:avLst/>
          </a:prstGeom>
          <a:noFill/>
        </p:spPr>
        <p:txBody>
          <a:bodyPr wrap="square" lIns="0" tIns="0" rIns="0" rtlCol="0">
            <a:spAutoFit/>
          </a:bodyPr>
          <a:lstStyle/>
          <a:p>
            <a:pPr algn="ct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br>
              <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rPr>
            </a:br>
            <a:endParaRPr lang="en-US" sz="1200" dirty="0">
              <a:solidFill>
                <a:schemeClr val="bg1"/>
              </a:solidFill>
              <a:latin typeface="Source Sans Pro" panose="020B0503030403020204" pitchFamily="34" charset="0"/>
              <a:ea typeface="Source Sans Pro" panose="020B0503030403020204" pitchFamily="34" charset="0"/>
              <a:cs typeface="Segoe UI Light" panose="020B0502040204020203" pitchFamily="34" charset="0"/>
            </a:endParaRPr>
          </a:p>
        </p:txBody>
      </p:sp>
    </p:spTree>
    <p:extLst>
      <p:ext uri="{BB962C8B-B14F-4D97-AF65-F5344CB8AC3E}">
        <p14:creationId xmlns:p14="http://schemas.microsoft.com/office/powerpoint/2010/main" val="375637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C108-D03D-4CA6-AEFC-B9E876D93707}"/>
              </a:ext>
            </a:extLst>
          </p:cNvPr>
          <p:cNvSpPr>
            <a:spLocks noGrp="1"/>
          </p:cNvSpPr>
          <p:nvPr>
            <p:ph type="title"/>
          </p:nvPr>
        </p:nvSpPr>
        <p:spPr/>
        <p:txBody>
          <a:bodyPr/>
          <a:lstStyle/>
          <a:p>
            <a:r>
              <a:rPr lang="en-GB" dirty="0"/>
              <a:t>USEFUL LINKS </a:t>
            </a:r>
          </a:p>
        </p:txBody>
      </p:sp>
      <p:sp>
        <p:nvSpPr>
          <p:cNvPr id="3" name="TextBox 2">
            <a:extLst>
              <a:ext uri="{FF2B5EF4-FFF2-40B4-BE49-F238E27FC236}">
                <a16:creationId xmlns:a16="http://schemas.microsoft.com/office/drawing/2014/main" id="{6E7EA2FF-964B-4F1A-8A10-FE7DE53204A1}"/>
              </a:ext>
            </a:extLst>
          </p:cNvPr>
          <p:cNvSpPr txBox="1"/>
          <p:nvPr/>
        </p:nvSpPr>
        <p:spPr>
          <a:xfrm>
            <a:off x="719091" y="2024073"/>
            <a:ext cx="7883371" cy="369332"/>
          </a:xfrm>
          <a:prstGeom prst="rect">
            <a:avLst/>
          </a:prstGeom>
          <a:noFill/>
        </p:spPr>
        <p:txBody>
          <a:bodyPr wrap="square" rtlCol="0">
            <a:spAutoFit/>
          </a:bodyPr>
          <a:lstStyle/>
          <a:p>
            <a:r>
              <a:rPr lang="en-GB" dirty="0">
                <a:hlinkClick r:id="rId2"/>
              </a:rPr>
              <a:t>Clinical supervision for Psychological Therapies NES website</a:t>
            </a:r>
            <a:endParaRPr lang="en-GB" dirty="0"/>
          </a:p>
        </p:txBody>
      </p:sp>
      <p:sp>
        <p:nvSpPr>
          <p:cNvPr id="4" name="Rectangle 3">
            <a:extLst>
              <a:ext uri="{FF2B5EF4-FFF2-40B4-BE49-F238E27FC236}">
                <a16:creationId xmlns:a16="http://schemas.microsoft.com/office/drawing/2014/main" id="{DB5B584E-9D71-4877-ADAC-DB36788B3BD5}"/>
              </a:ext>
            </a:extLst>
          </p:cNvPr>
          <p:cNvSpPr/>
          <p:nvPr/>
        </p:nvSpPr>
        <p:spPr>
          <a:xfrm>
            <a:off x="710213" y="3303108"/>
            <a:ext cx="7723573" cy="646331"/>
          </a:xfrm>
          <a:prstGeom prst="rect">
            <a:avLst/>
          </a:prstGeom>
        </p:spPr>
        <p:txBody>
          <a:bodyPr wrap="square">
            <a:spAutoFit/>
          </a:bodyPr>
          <a:lstStyle/>
          <a:p>
            <a:r>
              <a:rPr lang="en-GB" dirty="0">
                <a:hlinkClick r:id="rId3"/>
              </a:rPr>
              <a:t>Clinical Supervision for Psychological Therapies TURAS website</a:t>
            </a:r>
            <a:r>
              <a:rPr lang="en-GB" dirty="0"/>
              <a:t> (Turas login required)</a:t>
            </a:r>
          </a:p>
        </p:txBody>
      </p:sp>
      <p:sp>
        <p:nvSpPr>
          <p:cNvPr id="5" name="TextBox 4">
            <a:extLst>
              <a:ext uri="{FF2B5EF4-FFF2-40B4-BE49-F238E27FC236}">
                <a16:creationId xmlns:a16="http://schemas.microsoft.com/office/drawing/2014/main" id="{868F4CED-A574-42E8-88E6-86F6279299FA}"/>
              </a:ext>
            </a:extLst>
          </p:cNvPr>
          <p:cNvSpPr txBox="1"/>
          <p:nvPr/>
        </p:nvSpPr>
        <p:spPr>
          <a:xfrm>
            <a:off x="696898" y="4582143"/>
            <a:ext cx="7736888" cy="646331"/>
          </a:xfrm>
          <a:prstGeom prst="rect">
            <a:avLst/>
          </a:prstGeom>
          <a:noFill/>
        </p:spPr>
        <p:txBody>
          <a:bodyPr wrap="square" rtlCol="0">
            <a:spAutoFit/>
          </a:bodyPr>
          <a:lstStyle/>
          <a:p>
            <a:r>
              <a:rPr lang="en-GB" dirty="0">
                <a:hlinkClick r:id="rId4"/>
              </a:rPr>
              <a:t>Roth and Pilling (2008) Supervision Competences Framework</a:t>
            </a:r>
            <a:endParaRPr lang="en-GB" dirty="0"/>
          </a:p>
          <a:p>
            <a:endParaRPr lang="en-GB" dirty="0"/>
          </a:p>
        </p:txBody>
      </p:sp>
    </p:spTree>
    <p:extLst>
      <p:ext uri="{BB962C8B-B14F-4D97-AF65-F5344CB8AC3E}">
        <p14:creationId xmlns:p14="http://schemas.microsoft.com/office/powerpoint/2010/main" val="195438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81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09CA-54B5-4071-8656-A9D6F2C8C988}"/>
              </a:ext>
            </a:extLst>
          </p:cNvPr>
          <p:cNvSpPr>
            <a:spLocks noGrp="1"/>
          </p:cNvSpPr>
          <p:nvPr>
            <p:ph type="title"/>
          </p:nvPr>
        </p:nvSpPr>
        <p:spPr>
          <a:xfrm>
            <a:off x="563500" y="355217"/>
            <a:ext cx="7578279" cy="1143000"/>
          </a:xfrm>
        </p:spPr>
        <p:txBody>
          <a:bodyPr/>
          <a:lstStyle/>
          <a:p>
            <a:r>
              <a:rPr lang="en-GB" dirty="0"/>
              <a:t>How to apply for the GSC </a:t>
            </a:r>
          </a:p>
        </p:txBody>
      </p:sp>
      <p:sp>
        <p:nvSpPr>
          <p:cNvPr id="3" name="TextBox 2">
            <a:extLst>
              <a:ext uri="{FF2B5EF4-FFF2-40B4-BE49-F238E27FC236}">
                <a16:creationId xmlns:a16="http://schemas.microsoft.com/office/drawing/2014/main" id="{D6DCFA03-F6F5-4F6F-8FAD-1A8352F77895}"/>
              </a:ext>
            </a:extLst>
          </p:cNvPr>
          <p:cNvSpPr txBox="1"/>
          <p:nvPr/>
        </p:nvSpPr>
        <p:spPr>
          <a:xfrm>
            <a:off x="346228" y="1220289"/>
            <a:ext cx="7198432" cy="590931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cs typeface="Arial" panose="020B0604020202020204" pitchFamily="34" charset="0"/>
              </a:rPr>
              <a:t>GSC applications are via your local Board PTTC (Psychological Therapies Training Coordinator) or CLC (Child Learning Coordinator).  These staff organise and run courses periodically.  You can apply using the online application form, located half way down the page of this  </a:t>
            </a:r>
            <a:r>
              <a:rPr lang="en-GB" dirty="0">
                <a:latin typeface="Source Sans Pro" panose="020B0503030403020204" pitchFamily="34" charset="0"/>
                <a:ea typeface="Source Sans Pro" panose="020B0503030403020204" pitchFamily="34" charset="0"/>
                <a:cs typeface="Arial" panose="020B0604020202020204" pitchFamily="34" charset="0"/>
                <a:hlinkClick r:id="rId2"/>
              </a:rPr>
              <a:t>GSC Learning Programme</a:t>
            </a:r>
            <a:r>
              <a:rPr lang="en-GB" dirty="0">
                <a:latin typeface="Source Sans Pro" panose="020B0503030403020204" pitchFamily="34" charset="0"/>
                <a:ea typeface="Source Sans Pro" panose="020B0503030403020204" pitchFamily="34" charset="0"/>
                <a:cs typeface="Arial" panose="020B0604020202020204" pitchFamily="34" charset="0"/>
              </a:rPr>
              <a:t> on Turas Learn. </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cs typeface="Arial" panose="020B0604020202020204" pitchFamily="34" charset="0"/>
              </a:rPr>
              <a:t>Your  application will be screened by your local PTTC. They have Turas  approval rights to manage the applications that are submitted for their boards.</a:t>
            </a:r>
          </a:p>
          <a:p>
            <a:r>
              <a:rPr lang="en-GB" dirty="0">
                <a:latin typeface="Source Sans Pro" panose="020B0503030403020204" pitchFamily="34" charset="0"/>
                <a:ea typeface="Source Sans Pro" panose="020B0503030403020204" pitchFamily="34" charset="0"/>
                <a:cs typeface="Arial" panose="020B0604020202020204" pitchFamily="34" charset="0"/>
              </a:rPr>
              <a:t>  </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cs typeface="Arial" panose="020B0604020202020204" pitchFamily="34" charset="0"/>
              </a:rPr>
              <a:t>The GSC training course is open to staff working in the NHS or partnership settings.  </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cs typeface="Arial" panose="020B0604020202020204" pitchFamily="34" charset="0"/>
              </a:rPr>
              <a:t>The GSC courses are run within Health Boards, with support from NES administration staff and the Heads of Programme for Supervision in NES.</a:t>
            </a:r>
          </a:p>
          <a:p>
            <a:pPr marL="285750" indent="-285750">
              <a:buFont typeface="Arial" panose="020B0604020202020204" pitchFamily="34" charset="0"/>
              <a:buChar char="•"/>
            </a:pPr>
            <a:endParaRPr lang="en-GB" dirty="0">
              <a:latin typeface="Source Sans Pro" panose="020B0503030403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cs typeface="Arial" panose="020B0604020202020204" pitchFamily="34" charset="0"/>
              </a:rPr>
              <a:t>You can email the NES Administrator on </a:t>
            </a:r>
            <a:r>
              <a:rPr lang="en-GB" dirty="0" err="1">
                <a:latin typeface="Source Sans Pro" panose="020B0503030403020204" pitchFamily="34" charset="0"/>
                <a:ea typeface="Source Sans Pro" panose="020B0503030403020204" pitchFamily="34" charset="0"/>
                <a:cs typeface="Arial" panose="020B0604020202020204" pitchFamily="34" charset="0"/>
                <a:hlinkClick r:id="rId3"/>
              </a:rPr>
              <a:t>psychology@nes.scot.</a:t>
            </a:r>
            <a:r>
              <a:rPr lang="en-GB" err="1">
                <a:latin typeface="Source Sans Pro" panose="020B0503030403020204" pitchFamily="34" charset="0"/>
                <a:ea typeface="Source Sans Pro" panose="020B0503030403020204" pitchFamily="34" charset="0"/>
                <a:cs typeface="Arial" panose="020B0604020202020204" pitchFamily="34" charset="0"/>
                <a:hlinkClick r:id="rId3"/>
              </a:rPr>
              <a:t>nhs</a:t>
            </a:r>
            <a:r>
              <a:rPr lang="en-GB">
                <a:latin typeface="Source Sans Pro" panose="020B0503030403020204" pitchFamily="34" charset="0"/>
                <a:ea typeface="Source Sans Pro" panose="020B0503030403020204" pitchFamily="34" charset="0"/>
                <a:cs typeface="Arial" panose="020B0604020202020204" pitchFamily="34" charset="0"/>
                <a:hlinkClick r:id="rId3"/>
              </a:rPr>
              <a:t>.uk</a:t>
            </a:r>
            <a:endParaRPr lang="en-GB">
              <a:latin typeface="Source Sans Pro" panose="020B0503030403020204" pitchFamily="34" charset="0"/>
              <a:ea typeface="Source Sans Pro" panose="020B0503030403020204" pitchFamily="34" charset="0"/>
              <a:cs typeface="Arial" panose="020B0604020202020204" pitchFamily="34" charset="0"/>
            </a:endParaRPr>
          </a:p>
          <a:p>
            <a:r>
              <a:rPr lang="en-GB">
                <a:latin typeface="Source Sans Pro" panose="020B0503030403020204" pitchFamily="34" charset="0"/>
                <a:ea typeface="Source Sans Pro" panose="020B0503030403020204" pitchFamily="34" charset="0"/>
                <a:cs typeface="Arial" panose="020B0604020202020204" pitchFamily="34" charset="0"/>
              </a:rPr>
              <a:t>     </a:t>
            </a:r>
            <a:r>
              <a:rPr lang="en-GB" dirty="0">
                <a:latin typeface="Source Sans Pro" panose="020B0503030403020204" pitchFamily="34" charset="0"/>
                <a:ea typeface="Source Sans Pro" panose="020B0503030403020204" pitchFamily="34" charset="0"/>
                <a:cs typeface="Arial" panose="020B0604020202020204" pitchFamily="34" charset="0"/>
              </a:rPr>
              <a:t>to find out your PTTC/CLC, or to find out future training dates.  </a:t>
            </a:r>
          </a:p>
          <a:p>
            <a:pPr marL="285750" indent="-285750">
              <a:buFont typeface="Arial" panose="020B0604020202020204" pitchFamily="34" charset="0"/>
              <a:buChar char="•"/>
            </a:pPr>
            <a:endParaRPr lang="en-GB" dirty="0"/>
          </a:p>
          <a:p>
            <a:endParaRPr lang="en-GB" dirty="0"/>
          </a:p>
        </p:txBody>
      </p:sp>
      <p:pic>
        <p:nvPicPr>
          <p:cNvPr id="4" name="Picture 3">
            <a:extLst>
              <a:ext uri="{FF2B5EF4-FFF2-40B4-BE49-F238E27FC236}">
                <a16:creationId xmlns:a16="http://schemas.microsoft.com/office/drawing/2014/main" id="{BF28842F-4B37-420B-98AD-5B0769CEDF68}"/>
              </a:ext>
            </a:extLst>
          </p:cNvPr>
          <p:cNvPicPr>
            <a:picLocks noChangeAspect="1"/>
          </p:cNvPicPr>
          <p:nvPr/>
        </p:nvPicPr>
        <p:blipFill>
          <a:blip r:embed="rId4"/>
          <a:stretch>
            <a:fillRect/>
          </a:stretch>
        </p:blipFill>
        <p:spPr>
          <a:xfrm>
            <a:off x="7544660" y="649048"/>
            <a:ext cx="1253111" cy="1375025"/>
          </a:xfrm>
          <a:prstGeom prst="rect">
            <a:avLst/>
          </a:prstGeom>
        </p:spPr>
      </p:pic>
    </p:spTree>
    <p:extLst>
      <p:ext uri="{BB962C8B-B14F-4D97-AF65-F5344CB8AC3E}">
        <p14:creationId xmlns:p14="http://schemas.microsoft.com/office/powerpoint/2010/main" val="31545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773B-1981-453B-9797-CB9B827A1146}"/>
              </a:ext>
            </a:extLst>
          </p:cNvPr>
          <p:cNvSpPr>
            <a:spLocks noGrp="1"/>
          </p:cNvSpPr>
          <p:nvPr>
            <p:ph type="title"/>
          </p:nvPr>
        </p:nvSpPr>
        <p:spPr/>
        <p:txBody>
          <a:bodyPr/>
          <a:lstStyle/>
          <a:p>
            <a:pPr algn="ctr"/>
            <a:r>
              <a:rPr lang="en-GB" dirty="0"/>
              <a:t>GSC ENTRY CRITERIA </a:t>
            </a:r>
          </a:p>
        </p:txBody>
      </p:sp>
      <p:pic>
        <p:nvPicPr>
          <p:cNvPr id="7" name="Picture 6" descr="A close up of a device&#10;&#10;Description generated with high confidence">
            <a:extLst>
              <a:ext uri="{FF2B5EF4-FFF2-40B4-BE49-F238E27FC236}">
                <a16:creationId xmlns:a16="http://schemas.microsoft.com/office/drawing/2014/main" id="{3048E33A-8ABA-4D3C-9EE0-3A8E969ACB51}"/>
              </a:ext>
            </a:extLst>
          </p:cNvPr>
          <p:cNvPicPr>
            <a:picLocks noChangeAspect="1"/>
          </p:cNvPicPr>
          <p:nvPr/>
        </p:nvPicPr>
        <p:blipFill>
          <a:blip r:embed="rId3"/>
          <a:stretch>
            <a:fillRect/>
          </a:stretch>
        </p:blipFill>
        <p:spPr>
          <a:xfrm>
            <a:off x="1419021" y="1753329"/>
            <a:ext cx="6446520" cy="4558703"/>
          </a:xfrm>
          <a:prstGeom prst="rect">
            <a:avLst/>
          </a:prstGeom>
        </p:spPr>
      </p:pic>
    </p:spTree>
    <p:extLst>
      <p:ext uri="{BB962C8B-B14F-4D97-AF65-F5344CB8AC3E}">
        <p14:creationId xmlns:p14="http://schemas.microsoft.com/office/powerpoint/2010/main" val="375795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CC15-9DB0-4A40-944C-16D0030BCD03}"/>
              </a:ext>
            </a:extLst>
          </p:cNvPr>
          <p:cNvSpPr>
            <a:spLocks noGrp="1"/>
          </p:cNvSpPr>
          <p:nvPr>
            <p:ph type="title"/>
          </p:nvPr>
        </p:nvSpPr>
        <p:spPr>
          <a:xfrm>
            <a:off x="360486" y="2499360"/>
            <a:ext cx="8354366" cy="2092960"/>
          </a:xfrm>
        </p:spPr>
        <p:txBody>
          <a:bodyPr>
            <a:noAutofit/>
          </a:bodyPr>
          <a:lstStyle/>
          <a:p>
            <a:br>
              <a:rPr lang="en-GB" sz="1600" dirty="0"/>
            </a:br>
            <a:r>
              <a:rPr lang="en-GB" sz="1600" dirty="0">
                <a:solidFill>
                  <a:schemeClr val="tx1"/>
                </a:solidFill>
                <a:latin typeface="Source Sans Pro Semibold"/>
                <a:ea typeface="Source Sans Pro Semibold"/>
              </a:rPr>
              <a:t> </a:t>
            </a:r>
            <a:br>
              <a:rPr lang="en-GB" sz="1600" dirty="0"/>
            </a:br>
            <a:br>
              <a:rPr lang="en-GB" sz="1600" dirty="0">
                <a:latin typeface="Source Sans Pro" panose="020B0503030403020204" pitchFamily="34" charset="0"/>
                <a:ea typeface="Source Sans Pro" panose="020B0503030403020204" pitchFamily="34" charset="0"/>
              </a:rPr>
            </a:br>
            <a:br>
              <a:rPr lang="en-GB" sz="1600" dirty="0">
                <a:latin typeface="Source Sans Pro" panose="020B0503030403020204" pitchFamily="34" charset="0"/>
                <a:ea typeface="Source Sans Pro" panose="020B0503030403020204" pitchFamily="34" charset="0"/>
              </a:rPr>
            </a:br>
            <a:br>
              <a:rPr lang="en-GB" sz="1600" dirty="0">
                <a:latin typeface="Source Sans Pro" panose="020B0503030403020204" pitchFamily="34" charset="0"/>
                <a:ea typeface="Source Sans Pro" panose="020B0503030403020204" pitchFamily="34" charset="0"/>
              </a:rPr>
            </a:br>
            <a:r>
              <a:rPr lang="en-GB" sz="1800" dirty="0">
                <a:solidFill>
                  <a:schemeClr val="tx1"/>
                </a:solidFill>
                <a:latin typeface="Source Sans Pro" panose="020B0503030403020204" pitchFamily="34" charset="0"/>
                <a:ea typeface="Source Sans Pro" panose="020B0503030403020204" pitchFamily="34" charset="0"/>
                <a:cs typeface="Arial"/>
              </a:rPr>
              <a:t>Staff must meet all of the following 5 criteria to be eligible to attend the GSC:</a:t>
            </a:r>
            <a:br>
              <a:rPr lang="en-GB" sz="1800" dirty="0">
                <a:latin typeface="Source Sans Pro" panose="020B0503030403020204" pitchFamily="34" charset="0"/>
                <a:ea typeface="Source Sans Pro" panose="020B0503030403020204" pitchFamily="34" charset="0"/>
                <a:cs typeface="Arial" panose="020B0604020202020204" pitchFamily="34" charset="0"/>
              </a:rPr>
            </a:br>
            <a:br>
              <a:rPr lang="en-GB" sz="1800" b="1" dirty="0">
                <a:latin typeface="Source Sans Pro" panose="020B0503030403020204" pitchFamily="34" charset="0"/>
                <a:ea typeface="Source Sans Pro" panose="020B0503030403020204" pitchFamily="34" charset="0"/>
                <a:cs typeface="Arial" panose="020B0604020202020204" pitchFamily="34" charset="0"/>
              </a:rPr>
            </a:br>
            <a:r>
              <a:rPr lang="en-GB" sz="1800" dirty="0">
                <a:solidFill>
                  <a:schemeClr val="tx1"/>
                </a:solidFill>
                <a:latin typeface="Source Sans Pro" panose="020B0503030403020204" pitchFamily="34" charset="0"/>
                <a:ea typeface="Source Sans Pro" panose="020B0503030403020204" pitchFamily="34" charset="0"/>
                <a:cs typeface="Arial"/>
              </a:rPr>
              <a:t>1. Recognised training in an evidence-based psychological therapy (which should include competency assessment).  For example, but not exclusively: </a:t>
            </a:r>
            <a:br>
              <a:rPr lang="en-GB" sz="1800" dirty="0">
                <a:latin typeface="Source Sans Pro" panose="020B0503030403020204" pitchFamily="34" charset="0"/>
                <a:ea typeface="Source Sans Pro" panose="020B0503030403020204" pitchFamily="34" charset="0"/>
                <a:cs typeface="Arial" panose="020B0604020202020204" pitchFamily="34" charset="0"/>
              </a:rPr>
            </a:br>
            <a:br>
              <a:rPr lang="en-GB" sz="1800" dirty="0">
                <a:latin typeface="Source Sans Pro" panose="020B0503030403020204" pitchFamily="34" charset="0"/>
                <a:ea typeface="Source Sans Pro" panose="020B0503030403020204" pitchFamily="34" charset="0"/>
                <a:cs typeface="Arial" panose="020B0604020202020204" pitchFamily="34" charset="0"/>
              </a:rPr>
            </a:br>
            <a:r>
              <a:rPr lang="en-GB" sz="1800" dirty="0">
                <a:solidFill>
                  <a:schemeClr val="tx1"/>
                </a:solidFill>
                <a:latin typeface="Source Sans Pro" panose="020B0503030403020204" pitchFamily="34" charset="0"/>
                <a:ea typeface="Source Sans Pro" panose="020B0503030403020204" pitchFamily="34" charset="0"/>
                <a:cs typeface="Arial"/>
              </a:rPr>
              <a:t>Completion of a recognised doctoral level training in evidenced based psychological therapies (which should include competency assessment) e.g.  </a:t>
            </a:r>
            <a:br>
              <a:rPr lang="en-GB" sz="1600" dirty="0">
                <a:latin typeface="Source Sans Pro" panose="020B0503030403020204" pitchFamily="34" charset="0"/>
                <a:ea typeface="Source Sans Pro" panose="020B0503030403020204" pitchFamily="34" charset="0"/>
                <a:cs typeface="Arial" panose="020B0604020202020204" pitchFamily="34" charset="0"/>
              </a:rPr>
            </a:br>
            <a:r>
              <a:rPr lang="en-GB" sz="1600" dirty="0">
                <a:solidFill>
                  <a:schemeClr val="tx1"/>
                </a:solidFill>
                <a:latin typeface="Source Sans Pro" panose="020B0503030403020204" pitchFamily="34" charset="0"/>
                <a:ea typeface="Source Sans Pro" panose="020B0503030403020204" pitchFamily="34" charset="0"/>
                <a:cs typeface="Arial"/>
              </a:rPr>
              <a:t>	- </a:t>
            </a:r>
            <a:r>
              <a:rPr lang="en-GB" sz="1400" dirty="0" err="1">
                <a:solidFill>
                  <a:schemeClr val="tx1"/>
                </a:solidFill>
                <a:latin typeface="Source Sans Pro" panose="020B0503030403020204" pitchFamily="34" charset="0"/>
                <a:ea typeface="Source Sans Pro" panose="020B0503030403020204" pitchFamily="34" charset="0"/>
                <a:cs typeface="Arial"/>
              </a:rPr>
              <a:t>DClinPsy</a:t>
            </a:r>
            <a:r>
              <a:rPr lang="en-GB" sz="1400" dirty="0">
                <a:solidFill>
                  <a:schemeClr val="tx1"/>
                </a:solidFill>
                <a:latin typeface="Source Sans Pro" panose="020B0503030403020204" pitchFamily="34" charset="0"/>
                <a:ea typeface="Source Sans Pro" panose="020B0503030403020204" pitchFamily="34" charset="0"/>
                <a:cs typeface="Arial"/>
              </a:rPr>
              <a:t> qualification (or be in their final placement)</a:t>
            </a:r>
            <a:br>
              <a:rPr lang="en-GB" sz="1400" dirty="0">
                <a:latin typeface="Source Sans Pro" panose="020B0503030403020204" pitchFamily="34" charset="0"/>
                <a:ea typeface="Source Sans Pro" panose="020B0503030403020204" pitchFamily="34" charset="0"/>
                <a:cs typeface="Arial" panose="020B0604020202020204" pitchFamily="34" charset="0"/>
              </a:rPr>
            </a:br>
            <a:r>
              <a:rPr lang="en-GB" sz="1400" dirty="0">
                <a:solidFill>
                  <a:schemeClr val="tx1"/>
                </a:solidFill>
                <a:latin typeface="Source Sans Pro" panose="020B0503030403020204" pitchFamily="34" charset="0"/>
                <a:ea typeface="Source Sans Pro" panose="020B0503030403020204" pitchFamily="34" charset="0"/>
                <a:cs typeface="Arial"/>
              </a:rPr>
              <a:t>	- Doctorate in Counselling Psychology </a:t>
            </a:r>
            <a:r>
              <a:rPr lang="en-GB" sz="1600" dirty="0">
                <a:solidFill>
                  <a:schemeClr val="tx1"/>
                </a:solidFill>
                <a:latin typeface="Source Sans Pro" panose="020B0503030403020204" pitchFamily="34" charset="0"/>
                <a:ea typeface="Source Sans Pro" panose="020B0503030403020204" pitchFamily="34" charset="0"/>
                <a:cs typeface="Arial"/>
              </a:rPr>
              <a:t> </a:t>
            </a:r>
            <a:br>
              <a:rPr lang="en-GB" sz="1600" dirty="0">
                <a:latin typeface="Source Sans Pro" panose="020B0503030403020204" pitchFamily="34" charset="0"/>
                <a:ea typeface="Source Sans Pro" panose="020B0503030403020204" pitchFamily="34" charset="0"/>
                <a:cs typeface="Arial"/>
              </a:rPr>
            </a:br>
            <a:r>
              <a:rPr lang="en-GB" sz="1800" dirty="0">
                <a:solidFill>
                  <a:schemeClr val="tx1"/>
                </a:solidFill>
                <a:latin typeface="Source Sans Pro" panose="020B0503030403020204" pitchFamily="34" charset="0"/>
                <a:ea typeface="Source Sans Pro" panose="020B0503030403020204" pitchFamily="34" charset="0"/>
                <a:cs typeface="Arial"/>
              </a:rPr>
              <a:t>OR</a:t>
            </a:r>
            <a:br>
              <a:rPr lang="en-GB" sz="1600" dirty="0">
                <a:latin typeface="Source Sans Pro" panose="020B0503030403020204" pitchFamily="34" charset="0"/>
                <a:ea typeface="Source Sans Pro" panose="020B0503030403020204" pitchFamily="34" charset="0"/>
                <a:cs typeface="Arial" panose="020B0604020202020204" pitchFamily="34" charset="0"/>
              </a:rPr>
            </a:br>
            <a:r>
              <a:rPr lang="en-GB" sz="1800" dirty="0">
                <a:solidFill>
                  <a:schemeClr val="tx1"/>
                </a:solidFill>
                <a:latin typeface="Source Sans Pro" panose="020B0503030403020204" pitchFamily="34" charset="0"/>
                <a:ea typeface="Source Sans Pro" panose="020B0503030403020204" pitchFamily="34" charset="0"/>
                <a:cs typeface="Arial"/>
              </a:rPr>
              <a:t>Awarded the title of Psychodynamic Psychotherapist (or be in final placement)</a:t>
            </a:r>
            <a:br>
              <a:rPr lang="en-GB" sz="1400" dirty="0">
                <a:latin typeface="Source Sans Pro" panose="020B0503030403020204" pitchFamily="34" charset="0"/>
                <a:ea typeface="Source Sans Pro" panose="020B0503030403020204" pitchFamily="34" charset="0"/>
                <a:cs typeface="Arial"/>
              </a:rPr>
            </a:br>
            <a:br>
              <a:rPr lang="en-GB" sz="1400" dirty="0">
                <a:latin typeface="Source Sans Pro" panose="020B0503030403020204" pitchFamily="34" charset="0"/>
                <a:ea typeface="Source Sans Pro" panose="020B0503030403020204" pitchFamily="34" charset="0"/>
                <a:cs typeface="Arial"/>
              </a:rPr>
            </a:br>
            <a:r>
              <a:rPr lang="en-GB" sz="1800" dirty="0">
                <a:solidFill>
                  <a:schemeClr val="tx1"/>
                </a:solidFill>
                <a:latin typeface="Source Sans Pro" panose="020B0503030403020204" pitchFamily="34" charset="0"/>
                <a:ea typeface="Source Sans Pro" panose="020B0503030403020204" pitchFamily="34" charset="0"/>
                <a:cs typeface="Arial"/>
              </a:rPr>
              <a:t>OR (Continued on next page) </a:t>
            </a:r>
            <a:br>
              <a:rPr lang="en-GB" sz="1400" b="1" dirty="0">
                <a:solidFill>
                  <a:schemeClr val="tx1"/>
                </a:solidFill>
                <a:latin typeface="Source Sans Pro" panose="020B0503030403020204" pitchFamily="34" charset="0"/>
                <a:ea typeface="Source Sans Pro" panose="020B0503030403020204" pitchFamily="34" charset="0"/>
                <a:cs typeface="Arial"/>
              </a:rPr>
            </a:br>
            <a:br>
              <a:rPr lang="en-GB" sz="1600" dirty="0">
                <a:latin typeface="Arial" panose="020B0604020202020204" pitchFamily="34" charset="0"/>
                <a:cs typeface="Arial" panose="020B0604020202020204" pitchFamily="34" charset="0"/>
              </a:rPr>
            </a:br>
            <a:br>
              <a:rPr lang="en-GB" sz="1600" dirty="0"/>
            </a:br>
            <a:r>
              <a:rPr lang="en-GB" sz="1600" dirty="0">
                <a:solidFill>
                  <a:schemeClr val="tx1"/>
                </a:solidFill>
                <a:latin typeface="Source Sans Pro Semibold"/>
                <a:ea typeface="Source Sans Pro Semibold"/>
              </a:rPr>
              <a:t> </a:t>
            </a:r>
          </a:p>
        </p:txBody>
      </p:sp>
      <p:sp>
        <p:nvSpPr>
          <p:cNvPr id="3" name="Title 1">
            <a:extLst>
              <a:ext uri="{FF2B5EF4-FFF2-40B4-BE49-F238E27FC236}">
                <a16:creationId xmlns:a16="http://schemas.microsoft.com/office/drawing/2014/main" id="{E0C3A806-4200-4C44-8FFB-ECDBF33958FB}"/>
              </a:ext>
            </a:extLst>
          </p:cNvPr>
          <p:cNvSpPr txBox="1">
            <a:spLocks/>
          </p:cNvSpPr>
          <p:nvPr/>
        </p:nvSpPr>
        <p:spPr>
          <a:xfrm>
            <a:off x="294640" y="332433"/>
            <a:ext cx="827956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007188"/>
                </a:solidFill>
                <a:latin typeface="Source Sans Pro Semibold" panose="020B0503030403020204" pitchFamily="34" charset="0"/>
                <a:ea typeface="+mj-ea"/>
                <a:cs typeface="+mj-cs"/>
              </a:defRPr>
            </a:lvl1pPr>
          </a:lstStyle>
          <a:p>
            <a:r>
              <a:rPr lang="en-GB" sz="2400" dirty="0"/>
              <a:t>ENTRY CRITERIA FOR PSYCHOLOGICAL THERAPISTS </a:t>
            </a:r>
          </a:p>
        </p:txBody>
      </p:sp>
    </p:spTree>
    <p:extLst>
      <p:ext uri="{BB962C8B-B14F-4D97-AF65-F5344CB8AC3E}">
        <p14:creationId xmlns:p14="http://schemas.microsoft.com/office/powerpoint/2010/main" val="283344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F450-F7D6-4FEF-B6D4-E4C256C69D3D}"/>
              </a:ext>
            </a:extLst>
          </p:cNvPr>
          <p:cNvSpPr>
            <a:spLocks noGrp="1"/>
          </p:cNvSpPr>
          <p:nvPr>
            <p:ph type="title"/>
          </p:nvPr>
        </p:nvSpPr>
        <p:spPr>
          <a:xfrm>
            <a:off x="330592" y="663358"/>
            <a:ext cx="8260079" cy="1143000"/>
          </a:xfrm>
        </p:spPr>
        <p:txBody>
          <a:bodyPr>
            <a:normAutofit fontScale="90000"/>
          </a:bodyPr>
          <a:lstStyle/>
          <a:p>
            <a:r>
              <a:rPr lang="en-GB" sz="2400" dirty="0"/>
              <a:t>ENTRY CRITERIA FOR PSYCHOLOGICAL THERAPISTS (Continued)</a:t>
            </a:r>
            <a:br>
              <a:rPr lang="en-GB" sz="2400" dirty="0"/>
            </a:br>
            <a:endParaRPr lang="en-GB" sz="2400" dirty="0"/>
          </a:p>
        </p:txBody>
      </p:sp>
      <p:sp>
        <p:nvSpPr>
          <p:cNvPr id="3" name="TextBox 2">
            <a:extLst>
              <a:ext uri="{FF2B5EF4-FFF2-40B4-BE49-F238E27FC236}">
                <a16:creationId xmlns:a16="http://schemas.microsoft.com/office/drawing/2014/main" id="{49382593-94CC-4A00-A6EE-F35EE8C6BA22}"/>
              </a:ext>
            </a:extLst>
          </p:cNvPr>
          <p:cNvSpPr txBox="1"/>
          <p:nvPr/>
        </p:nvSpPr>
        <p:spPr>
          <a:xfrm>
            <a:off x="444472" y="1332579"/>
            <a:ext cx="7680960" cy="5355312"/>
          </a:xfrm>
          <a:prstGeom prst="rect">
            <a:avLst/>
          </a:prstGeom>
          <a:noFill/>
        </p:spPr>
        <p:txBody>
          <a:bodyPr wrap="square" lIns="91440" tIns="45720" rIns="91440" bIns="45720" rtlCol="0" anchor="t">
            <a:spAutoFit/>
          </a:bodyPr>
          <a:lstStyle/>
          <a:p>
            <a:r>
              <a:rPr lang="en-GB" dirty="0"/>
              <a:t>OR MEETS ALL 3 OF THE FOLLOWING CRITERIA </a:t>
            </a:r>
            <a:br>
              <a:rPr lang="en-GB" b="1" dirty="0"/>
            </a:br>
            <a:r>
              <a:rPr lang="en-GB" dirty="0"/>
              <a:t>I. Completion of a recognised masters level training in evidenced based psychological therapies (which should include competency assessment), e.g.</a:t>
            </a:r>
          </a:p>
          <a:p>
            <a:r>
              <a:rPr lang="en-GB" b="1" dirty="0"/>
              <a:t>               - </a:t>
            </a:r>
            <a:r>
              <a:rPr lang="en-GB" dirty="0"/>
              <a:t>CBT Diploma qualification </a:t>
            </a:r>
            <a:br>
              <a:rPr lang="en-GB" dirty="0"/>
            </a:br>
            <a:r>
              <a:rPr lang="en-GB" dirty="0"/>
              <a:t>               - MSc in Psychological Therapy in Primary Care</a:t>
            </a:r>
            <a:br>
              <a:rPr lang="en-GB" dirty="0"/>
            </a:br>
            <a:r>
              <a:rPr lang="en-GB" dirty="0"/>
              <a:t>               - MSc in Applied Psychology for Children and Young People</a:t>
            </a:r>
          </a:p>
          <a:p>
            <a:r>
              <a:rPr lang="en-GB" dirty="0"/>
              <a:t>II. Two years of post qualified experience in clinical practice, which was supervised monthly throughout those two years</a:t>
            </a:r>
          </a:p>
          <a:p>
            <a:r>
              <a:rPr lang="en-GB" dirty="0"/>
              <a:t>iii. Evidence of at least 200 hours of delivery of the therapy </a:t>
            </a:r>
            <a:endParaRPr lang="en-GB" dirty="0">
              <a:latin typeface="Calibri"/>
              <a:ea typeface="Source Sans Pro"/>
              <a:cs typeface="Calibri"/>
            </a:endParaRPr>
          </a:p>
          <a:p>
            <a:endParaRPr lang="en-GB" dirty="0">
              <a:latin typeface="Source Sans Pro"/>
              <a:ea typeface="Source Sans Pro"/>
              <a:cs typeface="Arial"/>
            </a:endParaRPr>
          </a:p>
          <a:p>
            <a:r>
              <a:rPr lang="en-GB">
                <a:latin typeface="Source Sans Pro"/>
                <a:ea typeface="Source Sans Pro"/>
                <a:cs typeface="Arial"/>
              </a:rPr>
              <a:t>2. Intending to </a:t>
            </a:r>
            <a:r>
              <a:rPr lang="en-GB" dirty="0">
                <a:latin typeface="Source Sans Pro"/>
                <a:ea typeface="Source Sans Pro"/>
                <a:cs typeface="Arial"/>
              </a:rPr>
              <a:t>supervise staff in your place of work.</a:t>
            </a:r>
            <a:endParaRPr lang="en-GB"/>
          </a:p>
          <a:p>
            <a:br>
              <a:rPr lang="en-GB" dirty="0">
                <a:latin typeface="Source Sans Pro" panose="020B0503030403020204" pitchFamily="34" charset="0"/>
                <a:ea typeface="Source Sans Pro" panose="020B0503030403020204" pitchFamily="34" charset="0"/>
                <a:cs typeface="Arial" panose="020B0604020202020204" pitchFamily="34" charset="0"/>
              </a:rPr>
            </a:br>
            <a:r>
              <a:rPr lang="en-GB" dirty="0">
                <a:latin typeface="Source Sans Pro" panose="020B0503030403020204" pitchFamily="34" charset="0"/>
                <a:ea typeface="Source Sans Pro" panose="020B0503030403020204" pitchFamily="34" charset="0"/>
                <a:cs typeface="Arial" panose="020B0604020202020204" pitchFamily="34" charset="0"/>
              </a:rPr>
              <a:t>3. Managerial support to attend the training and be a supervisor. </a:t>
            </a:r>
          </a:p>
          <a:p>
            <a:r>
              <a:rPr lang="en-GB" dirty="0">
                <a:latin typeface="Source Sans Pro" panose="020B0503030403020204" pitchFamily="34" charset="0"/>
                <a:ea typeface="Source Sans Pro" panose="020B0503030403020204" pitchFamily="34" charset="0"/>
                <a:cs typeface="Arial" panose="020B0604020202020204" pitchFamily="34" charset="0"/>
              </a:rPr>
              <a:t> </a:t>
            </a:r>
            <a:br>
              <a:rPr lang="en-GB" dirty="0">
                <a:latin typeface="Source Sans Pro" panose="020B0503030403020204" pitchFamily="34" charset="0"/>
                <a:ea typeface="Source Sans Pro" panose="020B0503030403020204" pitchFamily="34" charset="0"/>
                <a:cs typeface="Arial" panose="020B0604020202020204" pitchFamily="34" charset="0"/>
              </a:rPr>
            </a:br>
            <a:r>
              <a:rPr lang="en-GB" dirty="0">
                <a:latin typeface="Source Sans Pro" panose="020B0503030403020204" pitchFamily="34" charset="0"/>
                <a:ea typeface="Source Sans Pro" panose="020B0503030403020204" pitchFamily="34" charset="0"/>
                <a:cs typeface="Arial" panose="020B0604020202020204" pitchFamily="34" charset="0"/>
              </a:rPr>
              <a:t>4. Psychological Therapies Training Coordinator (PTTC) or Child Learning Coordinator (CLC) approval to attend the course. </a:t>
            </a:r>
          </a:p>
          <a:p>
            <a:br>
              <a:rPr lang="en-GB" dirty="0">
                <a:latin typeface="Source Sans Pro" panose="020B0503030403020204" pitchFamily="34" charset="0"/>
                <a:ea typeface="Source Sans Pro" panose="020B0503030403020204" pitchFamily="34" charset="0"/>
                <a:cs typeface="Arial" panose="020B0604020202020204" pitchFamily="34" charset="0"/>
              </a:rPr>
            </a:br>
            <a:r>
              <a:rPr lang="en-GB" dirty="0">
                <a:latin typeface="Source Sans Pro" panose="020B0503030403020204" pitchFamily="34" charset="0"/>
                <a:ea typeface="Source Sans Pro" panose="020B0503030403020204" pitchFamily="34" charset="0"/>
                <a:cs typeface="Arial" panose="020B0604020202020204" pitchFamily="34" charset="0"/>
              </a:rPr>
              <a:t>5. Currently working in an NHS or partnership setting.</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74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847361C-9286-4369-942A-5C6694A10E7A}"/>
              </a:ext>
            </a:extLst>
          </p:cNvPr>
          <p:cNvSpPr txBox="1">
            <a:spLocks noGrp="1"/>
          </p:cNvSpPr>
          <p:nvPr>
            <p:ph type="title"/>
          </p:nvPr>
        </p:nvSpPr>
        <p:spPr>
          <a:xfrm>
            <a:off x="1" y="423863"/>
            <a:ext cx="91440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007188"/>
                </a:solidFill>
                <a:latin typeface="Source Sans Pro Semibold" panose="020B0503030403020204" pitchFamily="34" charset="0"/>
                <a:ea typeface="+mj-ea"/>
                <a:cs typeface="+mj-cs"/>
              </a:defRPr>
            </a:lvl1pPr>
          </a:lstStyle>
          <a:p>
            <a:r>
              <a:rPr lang="en-GB" sz="2200" dirty="0"/>
              <a:t>ENTRY CRITERIA FOR PSYCHOLOGICAL INTERVENTION PRACTITIONERS </a:t>
            </a:r>
          </a:p>
        </p:txBody>
      </p:sp>
      <p:sp>
        <p:nvSpPr>
          <p:cNvPr id="4" name="Rectangle 3">
            <a:extLst>
              <a:ext uri="{FF2B5EF4-FFF2-40B4-BE49-F238E27FC236}">
                <a16:creationId xmlns:a16="http://schemas.microsoft.com/office/drawing/2014/main" id="{85D167DD-35EA-447F-865B-E9FACF4EEB06}"/>
              </a:ext>
            </a:extLst>
          </p:cNvPr>
          <p:cNvSpPr/>
          <p:nvPr/>
        </p:nvSpPr>
        <p:spPr>
          <a:xfrm>
            <a:off x="112395" y="1138603"/>
            <a:ext cx="8620565" cy="6077305"/>
          </a:xfrm>
          <a:prstGeom prst="rect">
            <a:avLst/>
          </a:prstGeom>
        </p:spPr>
        <p:txBody>
          <a:bodyPr wrap="square">
            <a:spAutoFit/>
          </a:bodyPr>
          <a:lstStyle/>
          <a:p>
            <a:pPr>
              <a:lnSpc>
                <a:spcPct val="115000"/>
              </a:lnSpc>
              <a:spcAft>
                <a:spcPts val="1000"/>
              </a:spcAft>
            </a:pPr>
            <a:r>
              <a:rPr lang="en-GB" dirty="0">
                <a:latin typeface="Source Sans Pro" panose="020B0503030403020204" pitchFamily="34" charset="0"/>
                <a:ea typeface="Source Sans Pro" panose="020B0503030403020204" pitchFamily="34" charset="0"/>
                <a:cs typeface="Arial" panose="020B0604020202020204" pitchFamily="34" charset="0"/>
              </a:rPr>
              <a:t>The following 7 criteria are the pre-requisite entry criteria for staff who wish to apply for the GSC who are trained in Behavioural Activation (BA) and Cognitive Behavioural Therapy (CBT) to Certificate level*. Successful completion of the GSC confirms competences to supervise psychological interventions in which you meet all the required criteria.  These criteria are distinct from the GSC entry criteria for psychological therapists, and include:</a:t>
            </a:r>
          </a:p>
          <a:p>
            <a:pPr marL="342900" lvl="0" indent="-342900">
              <a:lnSpc>
                <a:spcPct val="115000"/>
              </a:lnSpc>
              <a:spcAft>
                <a:spcPts val="0"/>
              </a:spcAft>
              <a:buAutoNum type="arabicPeriod"/>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Statutory registration such as HCPC or NMC (in the case of CBT certificate training a KSA portfolio approved by BABCP can be used as an alternative).</a:t>
            </a:r>
          </a:p>
          <a:p>
            <a:pPr lvl="0">
              <a:lnSpc>
                <a:spcPct val="115000"/>
              </a:lnSpc>
              <a:spcAft>
                <a:spcPts val="0"/>
              </a:spcAft>
            </a:pPr>
            <a:endParaRPr lang="en-GB" dirty="0">
              <a:latin typeface="Source Sans Pro" panose="020B0503030403020204" pitchFamily="34" charset="0"/>
              <a:ea typeface="Source Sans Pro" panose="020B0503030403020204" pitchFamily="34" charset="0"/>
              <a:cs typeface="Arial" panose="020B0604020202020204" pitchFamily="34" charset="0"/>
            </a:endParaRPr>
          </a:p>
          <a:p>
            <a:pPr lvl="0">
              <a:lnSpc>
                <a:spcPct val="115000"/>
              </a:lnSpc>
              <a:spcAft>
                <a:spcPts val="0"/>
              </a:spcAft>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2. Candidates should be experienced practitioners in the intervention, experienced is defined as: </a:t>
            </a:r>
          </a:p>
          <a:p>
            <a:pPr lvl="0">
              <a:lnSpc>
                <a:spcPct val="115000"/>
              </a:lnSpc>
              <a:spcAft>
                <a:spcPts val="0"/>
              </a:spcAft>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a:t>
            </a:r>
            <a:r>
              <a:rPr lang="en-GB" dirty="0" err="1">
                <a:solidFill>
                  <a:srgbClr val="000000"/>
                </a:solidFill>
                <a:latin typeface="Source Sans Pro" panose="020B0503030403020204" pitchFamily="34" charset="0"/>
                <a:ea typeface="Source Sans Pro" panose="020B0503030403020204" pitchFamily="34" charset="0"/>
                <a:cs typeface="Arial" panose="020B0604020202020204" pitchFamily="34" charset="0"/>
              </a:rPr>
              <a:t>i</a:t>
            </a: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Two years supervised experience with 100 hours of delivery of the intervention. </a:t>
            </a:r>
          </a:p>
          <a:p>
            <a:pPr lvl="0">
              <a:lnSpc>
                <a:spcPct val="115000"/>
              </a:lnSpc>
              <a:spcAft>
                <a:spcPts val="0"/>
              </a:spcAft>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ii. Ongoing practice of at least two client contacts in the intervention per week (or average over two years) or equivalent e.g. 2-3 groups per year.  </a:t>
            </a:r>
          </a:p>
          <a:p>
            <a:pPr lvl="0">
              <a:lnSpc>
                <a:spcPct val="115000"/>
              </a:lnSpc>
              <a:spcAft>
                <a:spcPts val="0"/>
              </a:spcAft>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(This may mean that 2yrs is not sufficient if practice of the intervention is minimal).</a:t>
            </a:r>
          </a:p>
          <a:p>
            <a:pPr>
              <a:lnSpc>
                <a:spcPct val="115000"/>
              </a:lnSpc>
            </a:pPr>
            <a:r>
              <a:rPr lang="en-GB" sz="1400" dirty="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 BA and CBT Cert. haves structures (competency frameworks, differential response matrix) that fit these criteria, it is hoped other PI training structures may develop to also meet these criteria.</a:t>
            </a:r>
            <a:endParaRPr lang="en-GB" sz="1400" dirty="0">
              <a:latin typeface="Source Sans Pro" panose="020B0503030403020204" pitchFamily="34" charset="0"/>
              <a:ea typeface="Source Sans Pro" panose="020B0503030403020204" pitchFamily="34" charset="0"/>
              <a:cs typeface="Times New Roman" panose="02020603050405020304" pitchFamily="18" charset="0"/>
            </a:endParaRPr>
          </a:p>
          <a:p>
            <a:pPr lvl="0">
              <a:lnSpc>
                <a:spcPct val="115000"/>
              </a:lnSpc>
              <a:spcAft>
                <a:spcPts val="0"/>
              </a:spcAft>
            </a:pPr>
            <a:endParaRPr lang="en-GB" sz="1600" dirty="0">
              <a:latin typeface="Source Sans Pro" panose="020B0503030403020204" pitchFamily="34" charset="0"/>
              <a:ea typeface="Source Sans Pro" panose="020B0503030403020204" pitchFamily="34" charset="0"/>
              <a:cs typeface="Arial" panose="020B0604020202020204" pitchFamily="34" charset="0"/>
            </a:endParaRPr>
          </a:p>
          <a:p>
            <a:pPr lvl="0">
              <a:lnSpc>
                <a:spcPct val="115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195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442F-94D1-4CF7-9397-478F2CD41E2C}"/>
              </a:ext>
            </a:extLst>
          </p:cNvPr>
          <p:cNvSpPr>
            <a:spLocks noGrp="1"/>
          </p:cNvSpPr>
          <p:nvPr>
            <p:ph type="title"/>
          </p:nvPr>
        </p:nvSpPr>
        <p:spPr>
          <a:xfrm>
            <a:off x="545124" y="881073"/>
            <a:ext cx="8141676" cy="1143000"/>
          </a:xfrm>
        </p:spPr>
        <p:txBody>
          <a:bodyPr>
            <a:normAutofit/>
          </a:bodyPr>
          <a:lstStyle/>
          <a:p>
            <a:r>
              <a:rPr lang="en-GB" sz="2400" dirty="0"/>
              <a:t>ENTRY CRITERIA FOR PSYCHOLOGICAL INTERVENTION PRACTITIONERS (continued)</a:t>
            </a:r>
          </a:p>
        </p:txBody>
      </p:sp>
      <p:sp>
        <p:nvSpPr>
          <p:cNvPr id="5" name="Rectangle 4">
            <a:extLst>
              <a:ext uri="{FF2B5EF4-FFF2-40B4-BE49-F238E27FC236}">
                <a16:creationId xmlns:a16="http://schemas.microsoft.com/office/drawing/2014/main" id="{CD8E2AD1-0CD3-4D60-8191-CCB60D33AA52}"/>
              </a:ext>
            </a:extLst>
          </p:cNvPr>
          <p:cNvSpPr/>
          <p:nvPr/>
        </p:nvSpPr>
        <p:spPr>
          <a:xfrm>
            <a:off x="457086" y="2185059"/>
            <a:ext cx="7859713" cy="4532523"/>
          </a:xfrm>
          <a:prstGeom prst="rect">
            <a:avLst/>
          </a:prstGeom>
        </p:spPr>
        <p:txBody>
          <a:bodyPr wrap="square">
            <a:spAutoFit/>
          </a:bodyPr>
          <a:lstStyle/>
          <a:p>
            <a:pPr>
              <a:lnSpc>
                <a:spcPct val="115000"/>
              </a:lnSpc>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3. Supervised practice focusing on the intervention (min. 1 hour monthly) from an appropriately trained supervisor, who has been trained in the GSC or equivalent, and has intervention specific training.</a:t>
            </a:r>
          </a:p>
          <a:p>
            <a:pPr>
              <a:lnSpc>
                <a:spcPct val="115000"/>
              </a:lnSpc>
            </a:pPr>
            <a:r>
              <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4. Have demonstrable competency in the intervention (using intervention specific competency tools).</a:t>
            </a:r>
          </a:p>
          <a:p>
            <a:pPr lvl="0">
              <a:lnSpc>
                <a:spcPct val="115000"/>
              </a:lnSpc>
            </a:pPr>
            <a:r>
              <a:rPr lang="en-GB" dirty="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5. Line manager and current supervisor agree that supervision training is appropriate and that providing supervision will be a protected element of their role. </a:t>
            </a:r>
          </a:p>
          <a:p>
            <a:pPr lvl="0">
              <a:lnSpc>
                <a:spcPct val="115000"/>
              </a:lnSpc>
            </a:pPr>
            <a:r>
              <a:rPr lang="en-GB" dirty="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6. Will abide by local governance procedures regarding case management (including risk management procedures) and supervision of supervision (including a contract agreement, processes for supporting development of supervisory competencies and review of supervision delivered).</a:t>
            </a:r>
          </a:p>
          <a:p>
            <a:pPr lvl="0">
              <a:lnSpc>
                <a:spcPct val="115000"/>
              </a:lnSpc>
            </a:pPr>
            <a:r>
              <a:rPr lang="en-GB" dirty="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7. Currently working in an NHS or Partnership setting. </a:t>
            </a:r>
          </a:p>
          <a:p>
            <a:pPr lvl="0">
              <a:lnSpc>
                <a:spcPct val="115000"/>
              </a:lnSpc>
            </a:pPr>
            <a:endParaRPr lang="en-GB" dirty="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25743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861D-FF49-445F-9997-1C60F20DAB9E}"/>
              </a:ext>
            </a:extLst>
          </p:cNvPr>
          <p:cNvSpPr>
            <a:spLocks noGrp="1"/>
          </p:cNvSpPr>
          <p:nvPr>
            <p:ph type="title"/>
          </p:nvPr>
        </p:nvSpPr>
        <p:spPr/>
        <p:txBody>
          <a:bodyPr/>
          <a:lstStyle/>
          <a:p>
            <a:pPr algn="ctr"/>
            <a:r>
              <a:rPr lang="en-GB" dirty="0"/>
              <a:t>COURSE CONTENT </a:t>
            </a:r>
          </a:p>
        </p:txBody>
      </p:sp>
      <p:pic>
        <p:nvPicPr>
          <p:cNvPr id="4" name="Picture 3">
            <a:extLst>
              <a:ext uri="{FF2B5EF4-FFF2-40B4-BE49-F238E27FC236}">
                <a16:creationId xmlns:a16="http://schemas.microsoft.com/office/drawing/2014/main" id="{8E89CF75-8408-4537-998A-DDDA2C7B4EAE}"/>
              </a:ext>
            </a:extLst>
          </p:cNvPr>
          <p:cNvPicPr>
            <a:picLocks noChangeAspect="1"/>
          </p:cNvPicPr>
          <p:nvPr/>
        </p:nvPicPr>
        <p:blipFill>
          <a:blip r:embed="rId3"/>
          <a:stretch>
            <a:fillRect/>
          </a:stretch>
        </p:blipFill>
        <p:spPr>
          <a:xfrm>
            <a:off x="2738048" y="2154237"/>
            <a:ext cx="3667903" cy="3952909"/>
          </a:xfrm>
          <a:prstGeom prst="rect">
            <a:avLst/>
          </a:prstGeom>
        </p:spPr>
      </p:pic>
    </p:spTree>
    <p:extLst>
      <p:ext uri="{BB962C8B-B14F-4D97-AF65-F5344CB8AC3E}">
        <p14:creationId xmlns:p14="http://schemas.microsoft.com/office/powerpoint/2010/main" val="281311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D7F01B4-9DC0-F34E-8D3D-20D1161497A5}"/>
              </a:ext>
            </a:extLst>
          </p:cNvPr>
          <p:cNvSpPr>
            <a:spLocks noGrp="1"/>
          </p:cNvSpPr>
          <p:nvPr>
            <p:ph type="body" sz="quarter" idx="10"/>
          </p:nvPr>
        </p:nvSpPr>
        <p:spPr/>
        <p:txBody>
          <a:bodyPr/>
          <a:lstStyle/>
          <a:p>
            <a:pPr marL="0" indent="0" defTabSz="685800">
              <a:spcBef>
                <a:spcPts val="400"/>
              </a:spcBef>
              <a:buClrTx/>
              <a:buSzTx/>
              <a:buNone/>
              <a:defRPr sz="1800"/>
            </a:pPr>
            <a:endParaRPr lang="en-GB" dirty="0"/>
          </a:p>
          <a:p>
            <a:pPr marL="0" indent="0">
              <a:buNone/>
            </a:pPr>
            <a:endParaRPr lang="en-US" dirty="0"/>
          </a:p>
        </p:txBody>
      </p:sp>
      <p:sp>
        <p:nvSpPr>
          <p:cNvPr id="6" name="Title 3">
            <a:extLst>
              <a:ext uri="{FF2B5EF4-FFF2-40B4-BE49-F238E27FC236}">
                <a16:creationId xmlns:a16="http://schemas.microsoft.com/office/drawing/2014/main" id="{EB088A9A-FBEF-7A40-A63E-A00CD83C46BD}"/>
              </a:ext>
            </a:extLst>
          </p:cNvPr>
          <p:cNvSpPr>
            <a:spLocks noGrp="1"/>
          </p:cNvSpPr>
          <p:nvPr>
            <p:ph type="title"/>
          </p:nvPr>
        </p:nvSpPr>
        <p:spPr>
          <a:xfrm>
            <a:off x="1682806" y="661004"/>
            <a:ext cx="7578279" cy="1143000"/>
          </a:xfrm>
        </p:spPr>
        <p:txBody>
          <a:bodyPr/>
          <a:lstStyle/>
          <a:p>
            <a:r>
              <a:rPr lang="en-US" dirty="0">
                <a:latin typeface="Source Sans Pro Semibold" panose="020B0503030403020204" pitchFamily="34" charset="0"/>
                <a:ea typeface="Source Sans Pro Semibold" panose="020B0503030403020204" pitchFamily="34" charset="0"/>
              </a:rPr>
              <a:t>COURSE OVERVIEW </a:t>
            </a:r>
          </a:p>
        </p:txBody>
      </p:sp>
      <p:sp>
        <p:nvSpPr>
          <p:cNvPr id="5" name="Text Placeholder 3">
            <a:extLst>
              <a:ext uri="{FF2B5EF4-FFF2-40B4-BE49-F238E27FC236}">
                <a16:creationId xmlns:a16="http://schemas.microsoft.com/office/drawing/2014/main" id="{80690850-3714-40C5-9DF5-B1F11EE5CB36}"/>
              </a:ext>
            </a:extLst>
          </p:cNvPr>
          <p:cNvSpPr>
            <a:spLocks noGrp="1"/>
          </p:cNvSpPr>
          <p:nvPr>
            <p:ph type="body" sz="quarter" idx="11"/>
          </p:nvPr>
        </p:nvSpPr>
        <p:spPr>
          <a:xfrm>
            <a:off x="581841" y="1733476"/>
            <a:ext cx="7032297" cy="1372078"/>
          </a:xfrm>
        </p:spPr>
        <p:txBody>
          <a:bodyPr>
            <a:normAutofit fontScale="25000" lnSpcReduction="20000"/>
          </a:bodyPr>
          <a:lstStyle/>
          <a:p>
            <a:pPr marL="0" lvl="0" indent="0">
              <a:buNone/>
            </a:pPr>
            <a:r>
              <a:rPr lang="en-GB" sz="5600" b="1" dirty="0">
                <a:latin typeface="Arial" panose="020B0604020202020204" pitchFamily="34" charset="0"/>
                <a:cs typeface="Arial" panose="020B0604020202020204" pitchFamily="34" charset="0"/>
              </a:rPr>
              <a:t>PRECOURSE LEARNING</a:t>
            </a:r>
            <a:r>
              <a:rPr lang="en-GB" sz="5600" dirty="0">
                <a:latin typeface="Arial" panose="020B0604020202020204" pitchFamily="34" charset="0"/>
                <a:cs typeface="Arial" panose="020B0604020202020204" pitchFamily="34" charset="0"/>
              </a:rPr>
              <a:t>:  </a:t>
            </a:r>
            <a:r>
              <a:rPr lang="en-GB" sz="6400" dirty="0">
                <a:ea typeface="Source Sans Pro" panose="020B0503030403020204" pitchFamily="34" charset="0"/>
                <a:cs typeface="Arial" panose="020B0604020202020204" pitchFamily="34" charset="0"/>
              </a:rPr>
              <a:t>Staff are invited to complete the TURAS module NES: Generic Supervision Competences- Pre course learning. This can be accessed via NES TURAS using your staff logon (see next slide for more details).  This will take around 3 hours and includes a self assessment of competence and reflective learning.  Staff print out the above exercises (instructions in the module) and bring them as evidence of completion to the face to face or remote training.</a:t>
            </a:r>
          </a:p>
          <a:p>
            <a:endParaRPr lang="en-GB" dirty="0"/>
          </a:p>
        </p:txBody>
      </p:sp>
      <p:sp>
        <p:nvSpPr>
          <p:cNvPr id="7" name="Text Placeholder 4">
            <a:extLst>
              <a:ext uri="{FF2B5EF4-FFF2-40B4-BE49-F238E27FC236}">
                <a16:creationId xmlns:a16="http://schemas.microsoft.com/office/drawing/2014/main" id="{3E28B6A8-FF33-45EC-9AD8-58A20D1625A5}"/>
              </a:ext>
            </a:extLst>
          </p:cNvPr>
          <p:cNvSpPr>
            <a:spLocks noGrp="1"/>
          </p:cNvSpPr>
          <p:nvPr>
            <p:ph type="body" sz="quarter" idx="12"/>
          </p:nvPr>
        </p:nvSpPr>
        <p:spPr>
          <a:xfrm>
            <a:off x="1556238" y="3346606"/>
            <a:ext cx="6739723" cy="792707"/>
          </a:xfrm>
        </p:spPr>
        <p:txBody>
          <a:bodyPr>
            <a:normAutofit fontScale="25000" lnSpcReduction="20000"/>
          </a:bodyPr>
          <a:lstStyle/>
          <a:p>
            <a:pPr marL="0" lvl="0" indent="0">
              <a:buNone/>
            </a:pPr>
            <a:r>
              <a:rPr lang="en-GB" sz="5600" b="1" dirty="0">
                <a:latin typeface="Arial" panose="020B0604020202020204" pitchFamily="34" charset="0"/>
                <a:cs typeface="Arial" panose="020B0604020202020204" pitchFamily="34" charset="0"/>
              </a:rPr>
              <a:t>FACE TO FACE or REMOTE LEARNING</a:t>
            </a:r>
            <a:r>
              <a:rPr lang="en-GB" sz="5600" dirty="0">
                <a:latin typeface="Arial" panose="020B0604020202020204" pitchFamily="34" charset="0"/>
                <a:cs typeface="Arial" panose="020B0604020202020204" pitchFamily="34" charset="0"/>
              </a:rPr>
              <a:t>: </a:t>
            </a:r>
            <a:r>
              <a:rPr lang="en-GB" sz="6400" dirty="0">
                <a:ea typeface="Source Sans Pro" panose="020B0503030403020204" pitchFamily="34" charset="0"/>
                <a:cs typeface="Arial" panose="020B0604020202020204" pitchFamily="34" charset="0"/>
              </a:rPr>
              <a:t>Staff are invited to a 2 day training (either 2 full days face to face, or if remotely run, then either 2 full days or 4 half days delivered over MS Teams).  Staff are provided with a GSC Manual to support their learning.</a:t>
            </a:r>
          </a:p>
          <a:p>
            <a:endParaRPr lang="en-GB" dirty="0"/>
          </a:p>
        </p:txBody>
      </p:sp>
      <p:sp>
        <p:nvSpPr>
          <p:cNvPr id="3" name="Rectangle 2">
            <a:extLst>
              <a:ext uri="{FF2B5EF4-FFF2-40B4-BE49-F238E27FC236}">
                <a16:creationId xmlns:a16="http://schemas.microsoft.com/office/drawing/2014/main" id="{1FE6AD6A-DE1F-48A6-BDA0-F5219B406642}"/>
              </a:ext>
            </a:extLst>
          </p:cNvPr>
          <p:cNvSpPr/>
          <p:nvPr/>
        </p:nvSpPr>
        <p:spPr>
          <a:xfrm>
            <a:off x="310716" y="4519729"/>
            <a:ext cx="6195592" cy="1569660"/>
          </a:xfrm>
          <a:prstGeom prst="rect">
            <a:avLst/>
          </a:prstGeom>
        </p:spPr>
        <p:txBody>
          <a:bodyPr wrap="square">
            <a:spAutoFit/>
          </a:bodyPr>
          <a:lstStyle/>
          <a:p>
            <a:pPr lvl="0"/>
            <a:r>
              <a:rPr lang="en-GB" sz="1400" b="1" dirty="0">
                <a:latin typeface="Arial" panose="020B0604020202020204" pitchFamily="34" charset="0"/>
                <a:cs typeface="Arial" panose="020B0604020202020204" pitchFamily="34" charset="0"/>
              </a:rPr>
              <a:t>POST LEARNING</a:t>
            </a:r>
            <a:r>
              <a:rPr lang="en-GB" sz="1400" dirty="0">
                <a:latin typeface="Arial" panose="020B0604020202020204" pitchFamily="34" charset="0"/>
                <a:cs typeface="Arial" panose="020B0604020202020204" pitchFamily="34" charset="0"/>
              </a:rPr>
              <a:t>: </a:t>
            </a:r>
            <a:r>
              <a:rPr lang="en-GB" sz="1600" dirty="0">
                <a:latin typeface="Source Sans Pro" panose="020B0503030403020204" pitchFamily="34" charset="0"/>
                <a:ea typeface="Source Sans Pro" panose="020B0503030403020204" pitchFamily="34" charset="0"/>
                <a:cs typeface="Arial" panose="020B0604020202020204" pitchFamily="34" charset="0"/>
              </a:rPr>
              <a:t>Once your completion has been confirmed by the course facilitators, staff are invited to complete the GSC Post e-learning module on TURAS Learn.   Staff complete another self assessment and answer multiple choice questions after watching a series of DVDs. On completion, staff can access their completion certificate on TURAS Learn.</a:t>
            </a:r>
          </a:p>
        </p:txBody>
      </p:sp>
      <p:pic>
        <p:nvPicPr>
          <p:cNvPr id="8" name="Picture 7">
            <a:extLst>
              <a:ext uri="{FF2B5EF4-FFF2-40B4-BE49-F238E27FC236}">
                <a16:creationId xmlns:a16="http://schemas.microsoft.com/office/drawing/2014/main" id="{8691B619-A393-4A18-8992-DAF6C60CD0CF}"/>
              </a:ext>
            </a:extLst>
          </p:cNvPr>
          <p:cNvPicPr>
            <a:picLocks noChangeAspect="1"/>
          </p:cNvPicPr>
          <p:nvPr/>
        </p:nvPicPr>
        <p:blipFill>
          <a:blip r:embed="rId3"/>
          <a:stretch>
            <a:fillRect/>
          </a:stretch>
        </p:blipFill>
        <p:spPr>
          <a:xfrm>
            <a:off x="6828286" y="4208995"/>
            <a:ext cx="2049384" cy="2006465"/>
          </a:xfrm>
          <a:prstGeom prst="rect">
            <a:avLst/>
          </a:prstGeom>
        </p:spPr>
      </p:pic>
      <p:cxnSp>
        <p:nvCxnSpPr>
          <p:cNvPr id="9" name="Straight Arrow Connector 8">
            <a:extLst>
              <a:ext uri="{FF2B5EF4-FFF2-40B4-BE49-F238E27FC236}">
                <a16:creationId xmlns:a16="http://schemas.microsoft.com/office/drawing/2014/main" id="{A73D6946-5088-49E7-935A-893395FDDBBB}"/>
              </a:ext>
            </a:extLst>
          </p:cNvPr>
          <p:cNvCxnSpPr>
            <a:cxnSpLocks/>
          </p:cNvCxnSpPr>
          <p:nvPr/>
        </p:nvCxnSpPr>
        <p:spPr>
          <a:xfrm>
            <a:off x="3300057" y="2985621"/>
            <a:ext cx="588362" cy="301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FA1A149-2953-48F1-A7A4-9E0AB2060786}"/>
              </a:ext>
            </a:extLst>
          </p:cNvPr>
          <p:cNvCxnSpPr>
            <a:cxnSpLocks/>
          </p:cNvCxnSpPr>
          <p:nvPr/>
        </p:nvCxnSpPr>
        <p:spPr>
          <a:xfrm flipH="1">
            <a:off x="3300057" y="4037625"/>
            <a:ext cx="765917" cy="350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162018"/>
      </p:ext>
    </p:extLst>
  </p:cSld>
  <p:clrMapOvr>
    <a:masterClrMapping/>
  </p:clrMapOvr>
</p:sld>
</file>

<file path=ppt/theme/theme1.xml><?xml version="1.0" encoding="utf-8"?>
<a:theme xmlns:a="http://schemas.openxmlformats.org/drawingml/2006/main" name="Custom Design">
  <a:themeElements>
    <a:clrScheme name="CWPM">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007289"/>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230F29A974A2469D9246854BBC7FEE" ma:contentTypeVersion="11" ma:contentTypeDescription="Create a new document." ma:contentTypeScope="" ma:versionID="c66c5328b759ee278d8a9c1e6546fe44">
  <xsd:schema xmlns:xsd="http://www.w3.org/2001/XMLSchema" xmlns:xs="http://www.w3.org/2001/XMLSchema" xmlns:p="http://schemas.microsoft.com/office/2006/metadata/properties" xmlns:ns2="31da735f-a8d2-43ce-b1e5-ae6894fbd31e" xmlns:ns3="397f3e2b-504e-4844-9e05-316911ad6161" targetNamespace="http://schemas.microsoft.com/office/2006/metadata/properties" ma:root="true" ma:fieldsID="b16d1c2d4d1a85f4090fabc15e1986dd" ns2:_="" ns3:_="">
    <xsd:import namespace="31da735f-a8d2-43ce-b1e5-ae6894fbd31e"/>
    <xsd:import namespace="397f3e2b-504e-4844-9e05-316911ad61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a735f-a8d2-43ce-b1e5-ae6894fbd31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7f3e2b-504e-4844-9e05-316911ad616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73C5B5-A718-4878-9463-34B7BB484201}">
  <ds:schemaRefs>
    <ds:schemaRef ds:uri="http://schemas.microsoft.com/sharepoint/v3/contenttype/forms"/>
  </ds:schemaRefs>
</ds:datastoreItem>
</file>

<file path=customXml/itemProps2.xml><?xml version="1.0" encoding="utf-8"?>
<ds:datastoreItem xmlns:ds="http://schemas.openxmlformats.org/officeDocument/2006/customXml" ds:itemID="{5652953F-4DFA-430E-94DD-73758926E958}">
  <ds:schemaRefs>
    <ds:schemaRef ds:uri="http://purl.org/dc/elements/1.1/"/>
    <ds:schemaRef ds:uri="http://purl.org/dc/dcmitype/"/>
    <ds:schemaRef ds:uri="http://schemas.microsoft.com/office/2006/metadata/properties"/>
    <ds:schemaRef ds:uri="http://purl.org/dc/terms/"/>
    <ds:schemaRef ds:uri="http://schemas.microsoft.com/office/2006/documentManagement/types"/>
    <ds:schemaRef ds:uri="397f3e2b-504e-4844-9e05-316911ad6161"/>
    <ds:schemaRef ds:uri="http://www.w3.org/XML/1998/namespace"/>
    <ds:schemaRef ds:uri="http://schemas.microsoft.com/office/infopath/2007/PartnerControls"/>
    <ds:schemaRef ds:uri="http://schemas.openxmlformats.org/package/2006/metadata/core-properties"/>
    <ds:schemaRef ds:uri="31da735f-a8d2-43ce-b1e5-ae6894fbd31e"/>
  </ds:schemaRefs>
</ds:datastoreItem>
</file>

<file path=customXml/itemProps3.xml><?xml version="1.0" encoding="utf-8"?>
<ds:datastoreItem xmlns:ds="http://schemas.openxmlformats.org/officeDocument/2006/customXml" ds:itemID="{28C7F326-FA5B-4EB9-B60F-9EE42BC51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da735f-a8d2-43ce-b1e5-ae6894fbd31e"/>
    <ds:schemaRef ds:uri="397f3e2b-504e-4844-9e05-316911ad61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1442</TotalTime>
  <Words>797</Words>
  <Application>Microsoft Office PowerPoint</Application>
  <PresentationFormat>On-screen Show (4:3)</PresentationFormat>
  <Paragraphs>98</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Source Sans Pro</vt:lpstr>
      <vt:lpstr>Source Sans Pro Semibold</vt:lpstr>
      <vt:lpstr>Custom Design</vt:lpstr>
      <vt:lpstr>PowerPoint Presentation</vt:lpstr>
      <vt:lpstr>How to apply for the GSC </vt:lpstr>
      <vt:lpstr>GSC ENTRY CRITERIA </vt:lpstr>
      <vt:lpstr>      Staff must meet all of the following 5 criteria to be eligible to attend the GSC:  1. Recognised training in an evidence-based psychological therapy (which should include competency assessment).  For example, but not exclusively:   Completion of a recognised doctoral level training in evidenced based psychological therapies (which should include competency assessment) e.g.    - DClinPsy qualification (or be in their final placement)  - Doctorate in Counselling Psychology   OR Awarded the title of Psychodynamic Psychotherapist (or be in final placement)  OR (Continued on next page)     </vt:lpstr>
      <vt:lpstr>ENTRY CRITERIA FOR PSYCHOLOGICAL THERAPISTS (Continued) </vt:lpstr>
      <vt:lpstr>ENTRY CRITERIA FOR PSYCHOLOGICAL INTERVENTION PRACTITIONERS </vt:lpstr>
      <vt:lpstr>ENTRY CRITERIA FOR PSYCHOLOGICAL INTERVENTION PRACTITIONERS (continued)</vt:lpstr>
      <vt:lpstr>COURSE CONTENT </vt:lpstr>
      <vt:lpstr>COURSE OVERVIEW </vt:lpstr>
      <vt:lpstr>How to set up a TURAS Learn account </vt:lpstr>
      <vt:lpstr>PowerPoint Presentation</vt:lpstr>
      <vt:lpstr>PowerPoint Presentation</vt:lpstr>
      <vt:lpstr>USEFUL LINKS </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Mairi Albiston</cp:lastModifiedBy>
  <cp:revision>23</cp:revision>
  <cp:lastPrinted>2019-04-22T07:37:03Z</cp:lastPrinted>
  <dcterms:created xsi:type="dcterms:W3CDTF">2017-03-30T11:37:55Z</dcterms:created>
  <dcterms:modified xsi:type="dcterms:W3CDTF">2021-03-09T10:31:11Z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0x0101007D230F29A974A2469D9246854BBC7FEE</vt:lpwstr>
  </property>
  <property fmtid="{D5CDD505-2E9C-101B-9397-08002B2CF9AE}" pid="3" name="AuthorIds_UIVersion_6656">
    <vt:lpwstr>100</vt:lpwstr>
  </property>
  <property fmtid="{D5CDD505-2E9C-101B-9397-08002B2CF9AE}" pid="4" name="AuthorIds_UIVersion_512">
    <vt:lpwstr>100</vt:lpwstr>
  </property>
</Properties>
</file>