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B2C1BE-531D-4EE2-A30E-48F9217C0F71}" v="21" dt="2023-03-09T14:24:40.424"/>
    <p1510:client id="{68E66FF0-7BCA-468A-BA96-B145929F03D2}" v="1433" dt="2023-03-09T14:01:20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32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C93E2-0D78-497E-A25D-2A31A9A2D11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21553-F67D-4AC1-AD90-F3632C85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166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21553-F67D-4AC1-AD90-F3632C85348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8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ED5-2399-4FEA-84CC-F826A69967F1}" type="datetime1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SCOTTISH GOVERNMENT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49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9B37-A476-410C-9FED-60187E25C6DF}" type="datetime1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SCOTTISH GOVERNMENT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98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4B88-E137-4CB7-A351-D008A9F5FB41}" type="datetime1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SCOTTISH GOVERNMENT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17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13E82-014A-42D0-B2F9-547E8EE7CD2A}" type="datetime1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SCOTTISH GOVERNMENT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82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68C9-304F-4B5F-A265-41918994F67B}" type="datetime1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SCOTTISH GOVERNMENT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4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3506-1B3E-49B4-88E8-A2063510A3A4}" type="datetime1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SCOTTISH GOVERNMENT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16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F581-BBF2-4B66-B9CE-72B081581855}" type="datetime1">
              <a:rPr lang="en-GB" smtClean="0"/>
              <a:t>20/09/2023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SCOTTISH GOVERNMENT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41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B127-3C77-42D4-9423-62E8410F60A2}" type="datetime1">
              <a:rPr lang="en-GB" smtClean="0"/>
              <a:t>20/09/2023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SCOTTISH GOVERNMENT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40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DD57-7112-41A9-9E1D-0D8E934FE9BC}" type="datetime1">
              <a:rPr lang="en-GB" smtClean="0"/>
              <a:t>20/09/2023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SCOTTISH GOVERNMENT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44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7767-2D47-4DF4-85B9-39FC2B60FE93}" type="datetime1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SCOTTISH GOVERNMENT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1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0224-D8F0-43B3-85E9-49063860BDE2}" type="datetime1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SCOTTISH GOVERNMENT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81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328F0-9460-4FD0-B09F-04F1CADF1C8C}" type="datetime1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SCOTTISH GOVERNMENT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4CB7-7DD8-491F-9CCB-FB218C118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4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cid:ee2df23b-d61c-4cee-985f-bd3f2abe7384" TargetMode="External"/><Relationship Id="rId18" Type="http://schemas.openxmlformats.org/officeDocument/2006/relationships/hyperlink" Target="https://learn.nes.nhs.scot/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hyperlink" Target="https://www.nes.scot.nhs.uk/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A0311A7-58F1-9001-0131-537D05E470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750" y="40492426"/>
            <a:ext cx="4585303" cy="122218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B2034A8-C551-73A6-F5AC-60F3D178C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806" y="139267"/>
            <a:ext cx="28803600" cy="2343150"/>
          </a:xfrm>
        </p:spPr>
        <p:txBody>
          <a:bodyPr>
            <a:normAutofit/>
          </a:bodyPr>
          <a:lstStyle/>
          <a:p>
            <a:r>
              <a:rPr lang="en-GB" sz="15000"/>
              <a:t>	</a:t>
            </a:r>
            <a:r>
              <a:rPr lang="en-GB" sz="15000" u="sng">
                <a:solidFill>
                  <a:schemeClr val="accent1">
                    <a:lumMod val="50000"/>
                  </a:schemeClr>
                </a:solidFill>
              </a:rPr>
              <a:t>NES IMH Training Update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BA5648-9C30-DC9F-293B-A06C5A52105F}"/>
              </a:ext>
            </a:extLst>
          </p:cNvPr>
          <p:cNvSpPr txBox="1"/>
          <p:nvPr/>
        </p:nvSpPr>
        <p:spPr>
          <a:xfrm>
            <a:off x="624621" y="2647950"/>
            <a:ext cx="28783463" cy="2342179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endParaRPr lang="en-GB" sz="4200" b="1"/>
          </a:p>
          <a:p>
            <a:r>
              <a:rPr lang="en-GB" sz="4200" b="1"/>
              <a:t>Introduction</a:t>
            </a:r>
          </a:p>
          <a:p>
            <a:pPr algn="just"/>
            <a:r>
              <a:rPr lang="en-GB" sz="3600"/>
              <a:t>In recognition of the life-long impact of the early years, Scottish Government committed to ensuring that all infants have the </a:t>
            </a:r>
          </a:p>
          <a:p>
            <a:pPr algn="just"/>
            <a:r>
              <a:rPr lang="en-GB" sz="3600"/>
              <a:t>best possible start in life through the development of strong relationship between parents and infants. </a:t>
            </a:r>
          </a:p>
          <a:p>
            <a:pPr algn="just"/>
            <a:endParaRPr lang="en-GB" sz="3600"/>
          </a:p>
          <a:p>
            <a:pPr algn="just"/>
            <a:r>
              <a:rPr lang="en-GB" sz="3600"/>
              <a:t>In order to support this initiative, a commitment to making basic Infant Mental Health training more widely available to </a:t>
            </a:r>
          </a:p>
          <a:p>
            <a:pPr algn="just"/>
            <a:r>
              <a:rPr lang="en-GB" sz="3600"/>
              <a:t>professionals who work with children (Commitment 8, Mental Health Strategy for Scotland 2012 – 2015) was supported by NES in</a:t>
            </a:r>
          </a:p>
          <a:p>
            <a:pPr algn="just"/>
            <a:r>
              <a:rPr lang="en-GB" sz="3600"/>
              <a:t>the development of the PIMH curricular framework. The framework outlines a systematic training pathway aimed at meeting the </a:t>
            </a:r>
          </a:p>
          <a:p>
            <a:pPr algn="just"/>
            <a:r>
              <a:rPr lang="en-GB" sz="3600"/>
              <a:t>training needs of the expanding early years workforce to support the delivery of a stepped-care delivery model.	</a:t>
            </a:r>
          </a:p>
          <a:p>
            <a:pPr algn="just"/>
            <a:endParaRPr lang="en-GB" sz="3600" b="1"/>
          </a:p>
          <a:p>
            <a:pPr algn="just"/>
            <a:endParaRPr lang="en-GB" sz="3600"/>
          </a:p>
          <a:p>
            <a:pPr algn="just"/>
            <a:r>
              <a:rPr lang="en-GB" sz="3600"/>
              <a:t> </a:t>
            </a:r>
            <a:r>
              <a:rPr lang="en-GB" sz="3600" b="1"/>
              <a:t>				</a:t>
            </a:r>
          </a:p>
          <a:p>
            <a:pPr algn="just"/>
            <a:r>
              <a:rPr lang="en-GB" sz="3800" b="1"/>
              <a:t>																																							</a:t>
            </a:r>
            <a:r>
              <a:rPr lang="en-GB" sz="4000" b="1"/>
              <a:t>Infant Mental Health Training Plan</a:t>
            </a:r>
          </a:p>
          <a:p>
            <a:pPr algn="just"/>
            <a:r>
              <a:rPr lang="en-GB" sz="4000"/>
              <a:t>																																							</a:t>
            </a:r>
            <a:r>
              <a:rPr lang="en-GB" sz="3600"/>
              <a:t>NES have worked closely with the PNIMH Programme</a:t>
            </a:r>
          </a:p>
          <a:p>
            <a:pPr algn="just"/>
            <a:r>
              <a:rPr lang="en-GB" sz="3600"/>
              <a:t>																																							Board to ensure that our IMH Training Plan is fully aligned 																																							with the training	needs of the whole workforce, relevant 																																							to their role and setting. Access is maximised by the</a:t>
            </a:r>
          </a:p>
          <a:p>
            <a:pPr algn="just"/>
            <a:r>
              <a:rPr lang="en-GB" sz="3600"/>
              <a:t>																																							general availability without prerequisite academic or</a:t>
            </a:r>
          </a:p>
          <a:p>
            <a:pPr algn="just"/>
            <a:r>
              <a:rPr lang="en-GB" sz="3600"/>
              <a:t>																																							training qualification and the Solihull foundation courses 																																							and TTT, IMHOL, VIG &amp; COSP are provided on an online 																																								basis to reduce accessibility barriers. Training is </a:t>
            </a:r>
          </a:p>
          <a:p>
            <a:pPr algn="just"/>
            <a:r>
              <a:rPr lang="en-GB" sz="3600"/>
              <a:t>																																							accessible at no financial costs to individuals or services. 																																							The workstream supports continued universal, free access 																																							to Solihull Approach online courses, based on the same 																																								content as face-to-face groups, reducing barriers 																																											associated with stigma and physical accessibility. 																																											Voiceover for materials is provided to be inclusive across 																																							literacy levels with a range of available translations of the 																																							materials.  </a:t>
            </a:r>
          </a:p>
          <a:p>
            <a:pPr algn="just"/>
            <a:endParaRPr lang="en-GB" sz="3600"/>
          </a:p>
          <a:p>
            <a:pPr algn="just"/>
            <a:endParaRPr lang="en-GB" sz="4000"/>
          </a:p>
          <a:p>
            <a:pPr algn="just"/>
            <a:r>
              <a:rPr lang="en-GB" sz="4000"/>
              <a:t>																																								</a:t>
            </a:r>
          </a:p>
          <a:p>
            <a:pPr algn="just"/>
            <a:endParaRPr lang="en-GB" sz="3800" b="1"/>
          </a:p>
          <a:p>
            <a:pPr algn="just"/>
            <a:endParaRPr lang="en-GB" sz="3800" b="1"/>
          </a:p>
          <a:p>
            <a:pPr algn="ctr"/>
            <a:endParaRPr lang="en-GB" sz="3800" b="1"/>
          </a:p>
          <a:p>
            <a:pPr algn="ctr"/>
            <a:endParaRPr lang="en-GB" sz="3800" b="1"/>
          </a:p>
          <a:p>
            <a:pPr algn="ctr"/>
            <a:endParaRPr lang="en-GB" sz="3800" b="1"/>
          </a:p>
          <a:p>
            <a:pPr algn="ctr"/>
            <a:endParaRPr lang="en-GB" sz="3800" b="1"/>
          </a:p>
          <a:p>
            <a:pPr algn="ctr"/>
            <a:endParaRPr lang="en-GB" sz="3800" b="1"/>
          </a:p>
          <a:p>
            <a:pPr algn="ctr"/>
            <a:endParaRPr lang="en-GB" sz="3800" b="1"/>
          </a:p>
          <a:p>
            <a:pPr algn="ctr"/>
            <a:endParaRPr lang="en-GB" sz="3800" b="1"/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23872777-59B2-E772-49A9-A6789B0C9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886" y="3087414"/>
            <a:ext cx="4458198" cy="619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 descr="Timeline&#10;&#10;Description automatically generated">
            <a:extLst>
              <a:ext uri="{FF2B5EF4-FFF2-40B4-BE49-F238E27FC236}">
                <a16:creationId xmlns:a16="http://schemas.microsoft.com/office/drawing/2014/main" id="{4B984A3C-B852-CF42-5335-3024E97553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806" y="8249029"/>
            <a:ext cx="17617508" cy="10477971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D9020754-2421-FB6B-A82B-D0EDB60E7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604387"/>
              </p:ext>
            </p:extLst>
          </p:nvPr>
        </p:nvGraphicFramePr>
        <p:xfrm>
          <a:off x="735806" y="18928620"/>
          <a:ext cx="28752800" cy="14252134"/>
        </p:xfrm>
        <a:graphic>
          <a:graphicData uri="http://schemas.openxmlformats.org/drawingml/2006/table">
            <a:tbl>
              <a:tblPr/>
              <a:tblGrid>
                <a:gridCol w="7188200">
                  <a:extLst>
                    <a:ext uri="{9D8B030D-6E8A-4147-A177-3AD203B41FA5}">
                      <a16:colId xmlns:a16="http://schemas.microsoft.com/office/drawing/2014/main" val="4222645388"/>
                    </a:ext>
                  </a:extLst>
                </a:gridCol>
                <a:gridCol w="7188200">
                  <a:extLst>
                    <a:ext uri="{9D8B030D-6E8A-4147-A177-3AD203B41FA5}">
                      <a16:colId xmlns:a16="http://schemas.microsoft.com/office/drawing/2014/main" val="3810968966"/>
                    </a:ext>
                  </a:extLst>
                </a:gridCol>
                <a:gridCol w="7188200">
                  <a:extLst>
                    <a:ext uri="{9D8B030D-6E8A-4147-A177-3AD203B41FA5}">
                      <a16:colId xmlns:a16="http://schemas.microsoft.com/office/drawing/2014/main" val="536297644"/>
                    </a:ext>
                  </a:extLst>
                </a:gridCol>
                <a:gridCol w="7188200">
                  <a:extLst>
                    <a:ext uri="{9D8B030D-6E8A-4147-A177-3AD203B41FA5}">
                      <a16:colId xmlns:a16="http://schemas.microsoft.com/office/drawing/2014/main" val="2577196531"/>
                    </a:ext>
                  </a:extLst>
                </a:gridCol>
              </a:tblGrid>
              <a:tr h="1219561">
                <a:tc gridSpan="4">
                  <a:txBody>
                    <a:bodyPr/>
                    <a:lstStyle/>
                    <a:p>
                      <a:pPr algn="ctr"/>
                      <a:r>
                        <a:rPr lang="en-GB" sz="40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Current IMH Training Offers</a:t>
                      </a:r>
                    </a:p>
                  </a:txBody>
                  <a:tcPr anchor="ctr">
                    <a:lnL w="28575" cmpd="sng">
                      <a:solidFill>
                        <a:schemeClr val="accent1"/>
                      </a:solidFill>
                      <a:prstDash val="solid"/>
                    </a:lnL>
                    <a:lnR w="28575" cmpd="sng">
                      <a:solidFill>
                        <a:schemeClr val="accent1"/>
                      </a:solidFill>
                      <a:prstDash val="solid"/>
                    </a:lnR>
                    <a:lnT w="28575" cmpd="sng">
                      <a:solidFill>
                        <a:schemeClr val="accent1"/>
                      </a:solidFill>
                      <a:prstDash val="soli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mpd="sng">
                      <a:solidFill>
                        <a:schemeClr val="accent1"/>
                      </a:solidFill>
                      <a:prstDash val="soli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999355"/>
                  </a:ext>
                </a:extLst>
              </a:tr>
              <a:tr h="4272999">
                <a:tc gridSpan="2">
                  <a:txBody>
                    <a:bodyPr/>
                    <a:lstStyle/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NES Infant Mental Health (IMH) Interactive PDF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l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l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Essential Perinatal and Infant Mental Health Modules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160111"/>
                  </a:ext>
                </a:extLst>
              </a:tr>
              <a:tr h="3749774">
                <a:tc>
                  <a:txBody>
                    <a:bodyPr/>
                    <a:lstStyle/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Solihull Approach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Solihull Approach Foundation Level Training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    </a:t>
                      </a:r>
                      <a:r>
                        <a:rPr lang="en-GB" sz="36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en-GB" sz="3600" b="1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1834 Skilled Practitioners</a:t>
                      </a:r>
                      <a:r>
                        <a:rPr lang="en-GB" sz="36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)</a:t>
                      </a:r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Solihull Approach Train the Trainer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36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    (</a:t>
                      </a:r>
                      <a:r>
                        <a:rPr lang="en-GB" sz="3600" b="1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218 Skilled Trainers Trained</a:t>
                      </a:r>
                      <a:r>
                        <a:rPr lang="en-GB" sz="36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)</a:t>
                      </a:r>
                    </a:p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Solihull Approach Online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36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    (</a:t>
                      </a:r>
                      <a:r>
                        <a:rPr lang="en-GB" sz="3600" b="1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15,616 participants</a:t>
                      </a:r>
                      <a:r>
                        <a:rPr lang="en-GB" sz="36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)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Infant Mental Health Online (IMHOL)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Number of practitioners who have started the Warwick IMHOL Course.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    </a:t>
                      </a:r>
                      <a:r>
                        <a:rPr lang="en-GB" sz="3600" b="1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(389 Enhanced Practitioners)</a:t>
                      </a:r>
                    </a:p>
                    <a:p>
                      <a:pPr algn="l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55716"/>
                  </a:ext>
                </a:extLst>
              </a:tr>
              <a:tr h="4620093">
                <a:tc>
                  <a:txBody>
                    <a:bodyPr/>
                    <a:lstStyle/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Video Interactive Guidance (VIG)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Number of practitioners who have undertaken VIG training.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    </a:t>
                      </a:r>
                      <a:r>
                        <a:rPr lang="en-GB" sz="36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en-GB" sz="3600" b="1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55 Enhanced/Specialist     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3600" b="1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     Practitioners)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3600" b="0" cap="none" spc="0">
                        <a:ln w="0"/>
                        <a:solidFill>
                          <a:schemeClr val="tx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-  Mellow Parenting   </a:t>
                      </a:r>
                    </a:p>
                    <a:p>
                      <a:pPr algn="l"/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- </a:t>
                      </a:r>
                      <a:r>
                        <a:rPr lang="en-GB" sz="3600" b="1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3 Enhanced/Specialist Practitioners</a:t>
                      </a:r>
                    </a:p>
                    <a:p>
                      <a:pPr algn="l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 - MSc in Psychoanalytic &amp; Observation and Reflective Practice  </a:t>
                      </a:r>
                    </a:p>
                    <a:p>
                      <a:pPr algn="l"/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 - </a:t>
                      </a:r>
                      <a:r>
                        <a:rPr lang="en-GB" sz="3600" b="1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10 Specialist Practitioners</a:t>
                      </a:r>
                    </a:p>
                    <a:p>
                      <a:pPr algn="l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l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cap="none" spc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 - Circle of Security Parenting (COSP)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3600" b="0" cap="none" spc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806234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FA15EEE9-3B6D-8104-3547-72642765014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967" y="28961874"/>
            <a:ext cx="2725420" cy="2376540"/>
          </a:xfrm>
          <a:prstGeom prst="rect">
            <a:avLst/>
          </a:prstGeom>
          <a:noFill/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3B36EDCA-090D-0469-488D-237A8117A9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161" y="28987266"/>
            <a:ext cx="3619627" cy="2376540"/>
          </a:xfrm>
          <a:prstGeom prst="rect">
            <a:avLst/>
          </a:prstGeom>
          <a:noFill/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FBAE8EF5-CE5D-FD5D-0C96-FB31992F264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329" y="24931911"/>
            <a:ext cx="3393448" cy="2586990"/>
          </a:xfrm>
          <a:prstGeom prst="rect">
            <a:avLst/>
          </a:prstGeom>
          <a:noFill/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58BFAA66-1993-FB92-9E76-5CD1C49FDE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51" y="25610310"/>
            <a:ext cx="3177570" cy="1290425"/>
          </a:xfrm>
          <a:prstGeom prst="rect">
            <a:avLst/>
          </a:prstGeom>
          <a:noFill/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9480602-5C81-C7B4-C97A-F836C8E878D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2513" y="24695233"/>
            <a:ext cx="3154629" cy="3113469"/>
          </a:xfrm>
          <a:prstGeom prst="rect">
            <a:avLst/>
          </a:prstGeom>
          <a:noFill/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CD91EAA5-F0EC-B038-C66B-D7082DF726E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187" y="20377775"/>
            <a:ext cx="3046798" cy="3513462"/>
          </a:xfrm>
          <a:prstGeom prst="rect">
            <a:avLst/>
          </a:prstGeom>
          <a:noFill/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CB578BB2-D827-B81E-6C90-089A21D86829}"/>
              </a:ext>
            </a:extLst>
          </p:cNvPr>
          <p:cNvSpPr txBox="1"/>
          <p:nvPr/>
        </p:nvSpPr>
        <p:spPr>
          <a:xfrm>
            <a:off x="762000" y="32542370"/>
            <a:ext cx="28803600" cy="803296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just"/>
            <a:endParaRPr lang="en-GB" sz="4000" b="1"/>
          </a:p>
          <a:p>
            <a:pPr algn="just"/>
            <a:endParaRPr lang="en-GB" sz="4000" b="1"/>
          </a:p>
          <a:p>
            <a:pPr algn="just"/>
            <a:r>
              <a:rPr lang="en-GB" sz="4000" b="1"/>
              <a:t>Additional NES Psychology IMH Work Undertaken</a:t>
            </a:r>
          </a:p>
          <a:p>
            <a:pPr algn="just"/>
            <a:r>
              <a:rPr lang="en-GB" sz="3600"/>
              <a:t>In agreement with Scottish Government, NES Psychology holds a role in providing consultation and support to the </a:t>
            </a:r>
            <a:r>
              <a:rPr lang="en-GB" sz="3600" b="1">
                <a:solidFill>
                  <a:schemeClr val="accent1"/>
                </a:solidFill>
              </a:rPr>
              <a:t>Family Nurse Partnership (FNP) Programme. </a:t>
            </a:r>
            <a:r>
              <a:rPr lang="en-GB" sz="3600"/>
              <a:t>This includes the provision of monthly 1:1 supervision to FNP supervisors as well as monthly consultation to FNP meetings and biannual CPD &amp; network meetings. NES Psychology also provides input to the FNP education programme, specifically with regards to:</a:t>
            </a:r>
          </a:p>
          <a:p>
            <a:pPr algn="just"/>
            <a:endParaRPr lang="en-GB" sz="360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GB" sz="3600"/>
              <a:t>Infant Mental Health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GB" sz="3600"/>
              <a:t>Toddler and adolescent development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GB" sz="3600"/>
              <a:t>Attachment Theory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GB" sz="3600"/>
              <a:t>Roles of Parenting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GB" sz="3600"/>
          </a:p>
          <a:p>
            <a:pPr algn="just"/>
            <a:r>
              <a:rPr lang="en-GB" sz="3600" b="1">
                <a:solidFill>
                  <a:schemeClr val="accent1"/>
                </a:solidFill>
              </a:rPr>
              <a:t>	</a:t>
            </a:r>
          </a:p>
          <a:p>
            <a:pPr algn="just"/>
            <a:r>
              <a:rPr lang="en-GB" sz="3600" b="1">
                <a:solidFill>
                  <a:schemeClr val="accent1"/>
                </a:solidFill>
              </a:rPr>
              <a:t>			Early Intervention Framework</a:t>
            </a:r>
          </a:p>
          <a:p>
            <a:pPr algn="just"/>
            <a:r>
              <a:rPr lang="en-GB" sz="3600" b="1">
                <a:solidFill>
                  <a:schemeClr val="accent1"/>
                </a:solidFill>
              </a:rPr>
              <a:t>			- </a:t>
            </a:r>
            <a:r>
              <a:rPr lang="en-GB" sz="3600"/>
              <a:t>Action 3 within current MH Strategy</a:t>
            </a:r>
          </a:p>
          <a:p>
            <a:pPr algn="just"/>
            <a:r>
              <a:rPr lang="en-GB" sz="3600" b="1">
                <a:solidFill>
                  <a:schemeClr val="accent1"/>
                </a:solidFill>
              </a:rPr>
              <a:t>			- </a:t>
            </a:r>
            <a:r>
              <a:rPr lang="en-GB" sz="3600"/>
              <a:t>Aims to increase the use of EI &amp; Prevention</a:t>
            </a:r>
          </a:p>
          <a:p>
            <a:pPr algn="just"/>
            <a:r>
              <a:rPr lang="en-GB" sz="3600"/>
              <a:t>			</a:t>
            </a:r>
            <a:r>
              <a:rPr lang="en-GB" sz="3600" b="1">
                <a:solidFill>
                  <a:schemeClr val="accent1"/>
                </a:solidFill>
              </a:rPr>
              <a:t>-</a:t>
            </a:r>
            <a:r>
              <a:rPr lang="en-GB" sz="3600"/>
              <a:t> Launched in March 2021</a:t>
            </a:r>
          </a:p>
          <a:p>
            <a:pPr algn="just"/>
            <a:r>
              <a:rPr lang="en-GB" sz="3600"/>
              <a:t>			</a:t>
            </a:r>
            <a:r>
              <a:rPr lang="en-GB" sz="3600" b="1">
                <a:solidFill>
                  <a:schemeClr val="accent1"/>
                </a:solidFill>
              </a:rPr>
              <a:t>- </a:t>
            </a:r>
            <a:r>
              <a:rPr lang="en-GB" sz="3600"/>
              <a:t>Searchable database for EI&amp;P approaches</a:t>
            </a:r>
          </a:p>
          <a:p>
            <a:pPr algn="just"/>
            <a:r>
              <a:rPr lang="en-GB" sz="3600"/>
              <a:t>			</a:t>
            </a:r>
            <a:r>
              <a:rPr lang="en-GB" sz="3600" b="1">
                <a:solidFill>
                  <a:schemeClr val="accent1"/>
                </a:solidFill>
              </a:rPr>
              <a:t>- </a:t>
            </a:r>
            <a:r>
              <a:rPr lang="en-GB" sz="3600"/>
              <a:t>Information on 6 areas of implementation:</a:t>
            </a:r>
          </a:p>
          <a:p>
            <a:pPr algn="just"/>
            <a:r>
              <a:rPr lang="en-GB" sz="3600"/>
              <a:t> 		      (Usability, Supports, Evidence, Fit, Capacity &amp; </a:t>
            </a:r>
          </a:p>
          <a:p>
            <a:pPr algn="just"/>
            <a:r>
              <a:rPr lang="en-GB" sz="3600"/>
              <a:t>			  Need)</a:t>
            </a:r>
          </a:p>
          <a:p>
            <a:pPr algn="just"/>
            <a:r>
              <a:rPr lang="en-GB" sz="3600" b="1">
                <a:solidFill>
                  <a:schemeClr val="accent1"/>
                </a:solidFill>
              </a:rPr>
              <a:t>			- </a:t>
            </a:r>
            <a:r>
              <a:rPr lang="en-GB" sz="3600"/>
              <a:t>Guided questioning, rating system and self-assessment tool for</a:t>
            </a:r>
          </a:p>
          <a:p>
            <a:pPr algn="just"/>
            <a:r>
              <a:rPr lang="en-GB" sz="3600"/>
              <a:t>			  decision making.</a:t>
            </a:r>
          </a:p>
          <a:p>
            <a:pPr algn="l" rtl="0" fontAlgn="base"/>
            <a:endParaRPr lang="en-GB" sz="36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CCA2F0-1B99-D1AF-60C8-B6CAF13AB717}"/>
              </a:ext>
            </a:extLst>
          </p:cNvPr>
          <p:cNvPicPr>
            <a:picLocks noChangeAspect="1"/>
          </p:cNvPicPr>
          <p:nvPr/>
        </p:nvPicPr>
        <p:blipFill rotWithShape="1"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36"/>
          <a:stretch>
            <a:fillRect/>
          </a:stretch>
        </p:blipFill>
        <p:spPr bwMode="auto">
          <a:xfrm>
            <a:off x="17871621" y="20176156"/>
            <a:ext cx="8914288" cy="3454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B6648FB-68D5-7F6D-07A9-7876F045013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" y="308118"/>
            <a:ext cx="2275114" cy="2275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1043CD9-1D40-CF7D-7652-659F5E7FB05E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t="15516" b="20690"/>
          <a:stretch/>
        </p:blipFill>
        <p:spPr bwMode="auto">
          <a:xfrm>
            <a:off x="23843399" y="40575338"/>
            <a:ext cx="5271378" cy="1203956"/>
          </a:xfrm>
          <a:prstGeom prst="rect">
            <a:avLst/>
          </a:prstGeom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88CF1B1-8E53-4A2D-9EC1-421DEB97BD1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5438081" y="33893179"/>
            <a:ext cx="3970003" cy="402124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72B48-7AD5-49BA-A7CD-9AC204C2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For more information please visit the NES website at </a:t>
            </a:r>
            <a:r>
              <a:rPr lang="en-GB">
                <a:hlinkClick r:id="rId17"/>
              </a:rPr>
              <a:t>https://www.nes.scot.nhs.uk/</a:t>
            </a:r>
            <a:r>
              <a:rPr lang="en-GB"/>
              <a:t> </a:t>
            </a:r>
          </a:p>
          <a:p>
            <a:r>
              <a:rPr lang="en-GB"/>
              <a:t>or our learning platform TURAS at </a:t>
            </a:r>
            <a:r>
              <a:rPr lang="en-GB">
                <a:hlinkClick r:id="rId18"/>
              </a:rPr>
              <a:t>https://learn.nes.nhs.scot/</a:t>
            </a: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5389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d47f7a-b846-4a63-9ab0-a797617f6767">
      <Terms xmlns="http://schemas.microsoft.com/office/infopath/2007/PartnerControls"/>
    </lcf76f155ced4ddcb4097134ff3c332f>
    <Order0 xmlns="bbd47f7a-b846-4a63-9ab0-a797617f6767" xsi:nil="true"/>
    <TaxCatchAll xmlns="397f3e2b-504e-4844-9e05-316911ad616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14DC68F41E549BAA072DBF2D68E4C" ma:contentTypeVersion="18" ma:contentTypeDescription="Create a new document." ma:contentTypeScope="" ma:versionID="8a92196e8eedffb4051ae2ea886470a8">
  <xsd:schema xmlns:xsd="http://www.w3.org/2001/XMLSchema" xmlns:xs="http://www.w3.org/2001/XMLSchema" xmlns:p="http://schemas.microsoft.com/office/2006/metadata/properties" xmlns:ns2="bbd47f7a-b846-4a63-9ab0-a797617f6767" xmlns:ns3="397f3e2b-504e-4844-9e05-316911ad6161" targetNamespace="http://schemas.microsoft.com/office/2006/metadata/properties" ma:root="true" ma:fieldsID="cebd20251b5d1eaeb147f80ea8c8d635" ns2:_="" ns3:_="">
    <xsd:import namespace="bbd47f7a-b846-4a63-9ab0-a797617f6767"/>
    <xsd:import namespace="397f3e2b-504e-4844-9e05-316911ad61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Order0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7f7a-b846-4a63-9ab0-a797617f67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Order0" ma:index="20" nillable="true" ma:displayName="Order" ma:decimals="0" ma:description="To ensure documents are listed in date order " ma:format="Dropdown" ma:internalName="Order0" ma:percentage="FALSE">
      <xsd:simpleType>
        <xsd:restriction base="dms:Number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7f3e2b-504e-4844-9e05-316911ad616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d118174-4a20-4848-a3b2-533bb9348e0f}" ma:internalName="TaxCatchAll" ma:showField="CatchAllData" ma:web="397f3e2b-504e-4844-9e05-316911ad6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2B2F88-4950-4F51-B8D5-249B443E29A0}">
  <ds:schemaRefs>
    <ds:schemaRef ds:uri="397f3e2b-504e-4844-9e05-316911ad6161"/>
    <ds:schemaRef ds:uri="bbd47f7a-b846-4a63-9ab0-a797617f676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BFF7D8-D645-4EA0-A12E-AABFCA638C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12AD98-F7A0-4C05-A3FF-9175E08797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d47f7a-b846-4a63-9ab0-a797617f6767"/>
    <ds:schemaRef ds:uri="397f3e2b-504e-4844-9e05-316911ad61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1346</Words>
  <Application>Microsoft Office PowerPoint</Application>
  <PresentationFormat>Custom</PresentationFormat>
  <Paragraphs>112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NES IMH Training Update</vt:lpstr>
    </vt:vector>
  </TitlesOfParts>
  <Company>NHS Education For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[NES LOGO] NES IMH Training Update</dc:title>
  <dc:creator>Joy Nisbet</dc:creator>
  <cp:lastModifiedBy>Louise Kelly</cp:lastModifiedBy>
  <cp:revision>1</cp:revision>
  <dcterms:created xsi:type="dcterms:W3CDTF">2023-03-08T14:49:48Z</dcterms:created>
  <dcterms:modified xsi:type="dcterms:W3CDTF">2023-09-20T13:26:25Z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0x0101008ED14DC68F41E549BAA072DBF2D68E4C</vt:lpwstr>
  </property>
</Properties>
</file>